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slides/slide49.xml" ContentType="application/vnd.openxmlformats-officedocument.presentationml.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5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73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9D661-270F-43BD-BB18-9279C57788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0F070-178A-4E9B-8D32-F9BAB322C0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FFB60-0667-4E91-A594-06322BA968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A54FA3-ED06-4E79-9A62-D6B877094B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C7AF3-BE19-4AF8-BF6A-612F7BFA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D60ECB-08ED-4554-9A11-4B1F689E8A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BA624-D39F-4955-80FE-1F2A4733EC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EBCB80-5213-430B-93BF-7289B16314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08CA6-C935-44E7-B964-8468E82EA3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F9890-F834-4B5F-A368-BA06D45AB7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487A7-D655-4915-AA43-C714238449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6397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A30F1C-AE4F-4967-B31E-478E3631C8CF}" type="datetime1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Applied Numerical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228600"/>
            <a:ext cx="762000" cy="381000"/>
          </a:xfrm>
        </p:spPr>
        <p:txBody>
          <a:bodyPr/>
          <a:lstStyle>
            <a:lvl1pPr>
              <a:defRPr b="1"/>
            </a:lvl1pPr>
          </a:lstStyle>
          <a:p>
            <a:fld id="{1F1935F9-E4E2-4231-A324-8016CDFB912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1024px-IIT_Kanpur_Logo.sv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96200" y="5486400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4BB4A-E990-4E8C-AE0F-75FB1AB2E347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C4C2-65F7-44B2-8B7F-EDE877D4B0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CBE07B7C-A9C1-4CE3-AA0E-D4CCF55A35C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0.xml"/><Relationship Id="rId7" Type="http://schemas.openxmlformats.org/officeDocument/2006/relationships/image" Target="../media/image1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2.png"/><Relationship Id="rId5" Type="http://schemas.openxmlformats.org/officeDocument/2006/relationships/tags" Target="../tags/tag22.xml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image" Target="../media/image30.png"/><Relationship Id="rId3" Type="http://schemas.openxmlformats.org/officeDocument/2006/relationships/tags" Target="../tags/tag28.xml"/><Relationship Id="rId21" Type="http://schemas.openxmlformats.org/officeDocument/2006/relationships/slideLayout" Target="../slideLayouts/slideLayout18.xml"/><Relationship Id="rId34" Type="http://schemas.openxmlformats.org/officeDocument/2006/relationships/image" Target="../media/image38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image" Target="../media/image33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image" Target="../media/image35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tags" Target="../tags/tag49.xml"/><Relationship Id="rId21" Type="http://schemas.openxmlformats.org/officeDocument/2006/relationships/image" Target="../media/image50.png"/><Relationship Id="rId7" Type="http://schemas.openxmlformats.org/officeDocument/2006/relationships/tags" Target="../tags/tag5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48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51.xml"/><Relationship Id="rId15" Type="http://schemas.openxmlformats.org/officeDocument/2006/relationships/image" Target="../media/image44.png"/><Relationship Id="rId10" Type="http://schemas.openxmlformats.org/officeDocument/2006/relationships/tags" Target="../tags/tag56.xml"/><Relationship Id="rId19" Type="http://schemas.openxmlformats.org/officeDocument/2006/relationships/image" Target="../media/image48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65.xml"/><Relationship Id="rId7" Type="http://schemas.openxmlformats.org/officeDocument/2006/relationships/image" Target="../media/image5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61.png"/><Relationship Id="rId5" Type="http://schemas.openxmlformats.org/officeDocument/2006/relationships/tags" Target="../tags/tag67.xml"/><Relationship Id="rId10" Type="http://schemas.openxmlformats.org/officeDocument/2006/relationships/image" Target="../media/image60.png"/><Relationship Id="rId4" Type="http://schemas.openxmlformats.org/officeDocument/2006/relationships/tags" Target="../tags/tag66.xml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7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93.xml"/><Relationship Id="rId7" Type="http://schemas.openxmlformats.org/officeDocument/2006/relationships/image" Target="../media/image85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9.png"/><Relationship Id="rId5" Type="http://schemas.openxmlformats.org/officeDocument/2006/relationships/tags" Target="../tags/tag95.xml"/><Relationship Id="rId10" Type="http://schemas.openxmlformats.org/officeDocument/2006/relationships/image" Target="../media/image88.png"/><Relationship Id="rId4" Type="http://schemas.openxmlformats.org/officeDocument/2006/relationships/tags" Target="../tags/tag94.xml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Freeform 5"/>
          <p:cNvSpPr>
            <a:spLocks/>
          </p:cNvSpPr>
          <p:nvPr/>
        </p:nvSpPr>
        <p:spPr bwMode="auto">
          <a:xfrm>
            <a:off x="6011863" y="730250"/>
            <a:ext cx="2343150" cy="2393950"/>
          </a:xfrm>
          <a:custGeom>
            <a:avLst/>
            <a:gdLst/>
            <a:ahLst/>
            <a:cxnLst>
              <a:cxn ang="0">
                <a:pos x="629" y="116"/>
              </a:cxn>
              <a:cxn ang="0">
                <a:pos x="208" y="418"/>
              </a:cxn>
              <a:cxn ang="0">
                <a:pos x="108" y="1021"/>
              </a:cxn>
              <a:cxn ang="0">
                <a:pos x="858" y="1497"/>
              </a:cxn>
              <a:cxn ang="0">
                <a:pos x="1443" y="957"/>
              </a:cxn>
              <a:cxn ang="0">
                <a:pos x="1059" y="143"/>
              </a:cxn>
              <a:cxn ang="0">
                <a:pos x="629" y="116"/>
              </a:cxn>
            </a:cxnLst>
            <a:rect l="0" t="0" r="r" b="b"/>
            <a:pathLst>
              <a:path w="1476" h="1508">
                <a:moveTo>
                  <a:pt x="629" y="116"/>
                </a:moveTo>
                <a:cubicBezTo>
                  <a:pt x="487" y="162"/>
                  <a:pt x="295" y="267"/>
                  <a:pt x="208" y="418"/>
                </a:cubicBezTo>
                <a:cubicBezTo>
                  <a:pt x="121" y="569"/>
                  <a:pt x="0" y="841"/>
                  <a:pt x="108" y="1021"/>
                </a:cubicBezTo>
                <a:cubicBezTo>
                  <a:pt x="216" y="1201"/>
                  <a:pt x="636" y="1508"/>
                  <a:pt x="858" y="1497"/>
                </a:cubicBezTo>
                <a:cubicBezTo>
                  <a:pt x="1080" y="1486"/>
                  <a:pt x="1410" y="1183"/>
                  <a:pt x="1443" y="957"/>
                </a:cubicBezTo>
                <a:cubicBezTo>
                  <a:pt x="1476" y="731"/>
                  <a:pt x="1192" y="286"/>
                  <a:pt x="1059" y="143"/>
                </a:cubicBezTo>
                <a:cubicBezTo>
                  <a:pt x="926" y="0"/>
                  <a:pt x="771" y="70"/>
                  <a:pt x="629" y="1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071" name="AutoShape 7"/>
          <p:cNvSpPr>
            <a:spLocks noChangeArrowheads="1"/>
          </p:cNvSpPr>
          <p:nvPr/>
        </p:nvSpPr>
        <p:spPr bwMode="auto">
          <a:xfrm rot="541915">
            <a:off x="7191375" y="1676400"/>
            <a:ext cx="522288" cy="493713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AutoShape 8"/>
          <p:cNvSpPr>
            <a:spLocks noChangeArrowheads="1"/>
          </p:cNvSpPr>
          <p:nvPr/>
        </p:nvSpPr>
        <p:spPr bwMode="auto">
          <a:xfrm rot="-3321915">
            <a:off x="7083425" y="2032001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AutoShape 9"/>
          <p:cNvSpPr>
            <a:spLocks noChangeArrowheads="1"/>
          </p:cNvSpPr>
          <p:nvPr/>
        </p:nvSpPr>
        <p:spPr bwMode="auto">
          <a:xfrm rot="-18077981">
            <a:off x="6683375" y="2025651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4" name="AutoShape 10"/>
          <p:cNvSpPr>
            <a:spLocks noChangeArrowheads="1"/>
          </p:cNvSpPr>
          <p:nvPr/>
        </p:nvSpPr>
        <p:spPr bwMode="auto">
          <a:xfrm>
            <a:off x="6865938" y="2147888"/>
            <a:ext cx="522287" cy="4937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6792913" y="1292225"/>
            <a:ext cx="392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V</a:t>
            </a:r>
          </a:p>
        </p:txBody>
      </p:sp>
      <p:sp>
        <p:nvSpPr>
          <p:cNvPr id="88076" name="Text Box 12"/>
          <p:cNvSpPr txBox="1">
            <a:spLocks noChangeArrowheads="1"/>
          </p:cNvSpPr>
          <p:nvPr/>
        </p:nvSpPr>
        <p:spPr bwMode="auto">
          <a:xfrm>
            <a:off x="7953375" y="987425"/>
            <a:ext cx="43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</a:t>
            </a:r>
          </a:p>
        </p:txBody>
      </p:sp>
      <p:sp>
        <p:nvSpPr>
          <p:cNvPr id="88078" name="AutoShape 14"/>
          <p:cNvSpPr>
            <a:spLocks noChangeArrowheads="1"/>
          </p:cNvSpPr>
          <p:nvPr/>
        </p:nvSpPr>
        <p:spPr bwMode="auto">
          <a:xfrm>
            <a:off x="754063" y="1408113"/>
            <a:ext cx="1249362" cy="11461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723900" y="2481263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1965325" y="2460625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1333500" y="1335088"/>
            <a:ext cx="88900" cy="101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Text Box 18"/>
          <p:cNvSpPr txBox="1">
            <a:spLocks noChangeArrowheads="1"/>
          </p:cNvSpPr>
          <p:nvPr/>
        </p:nvSpPr>
        <p:spPr bwMode="auto">
          <a:xfrm>
            <a:off x="2438400" y="1335088"/>
            <a:ext cx="33956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Linear triangle, 3 nodes/element, 2 dofs/node</a:t>
            </a:r>
          </a:p>
        </p:txBody>
      </p:sp>
      <p:pic>
        <p:nvPicPr>
          <p:cNvPr id="88084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6100" y="3000375"/>
            <a:ext cx="5286375" cy="18637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365760" y="381000"/>
            <a:ext cx="32613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/>
              <a:t>2-d elasticity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9907" y="340358"/>
            <a:ext cx="7438342" cy="566215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9417" y="477519"/>
            <a:ext cx="8735640" cy="42162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12694" y="233679"/>
            <a:ext cx="8864588" cy="51310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2880" y="182880"/>
            <a:ext cx="8763051" cy="5689125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726" y="6162040"/>
            <a:ext cx="7213106" cy="254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9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42963" y="1408113"/>
            <a:ext cx="5964237" cy="1928812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1044575" y="5630863"/>
            <a:ext cx="2889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 flipV="1">
            <a:off x="1016000" y="4354513"/>
            <a:ext cx="2903538" cy="79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 flipV="1">
            <a:off x="1016000" y="5138738"/>
            <a:ext cx="14288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 flipV="1">
            <a:off x="3919538" y="4340225"/>
            <a:ext cx="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3198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614863" y="4581525"/>
            <a:ext cx="3662362" cy="6762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93199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106488" y="5281613"/>
            <a:ext cx="328612" cy="239712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93201" name="Picture 1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3968750" y="4906963"/>
            <a:ext cx="341313" cy="239712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93202" name="Picture 1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4938713" y="5532438"/>
            <a:ext cx="2084387" cy="2825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93203" name="Text Box 19"/>
          <p:cNvSpPr txBox="1">
            <a:spLocks noChangeArrowheads="1"/>
          </p:cNvSpPr>
          <p:nvPr/>
        </p:nvSpPr>
        <p:spPr bwMode="auto">
          <a:xfrm>
            <a:off x="160338" y="6096000"/>
            <a:ext cx="8678862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The intepolation functions are same as the shape functions we got for the 1-d example.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" y="289560"/>
            <a:ext cx="40233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/>
              <a:t>Generating shape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Line 4"/>
          <p:cNvSpPr>
            <a:spLocks noChangeShapeType="1"/>
          </p:cNvSpPr>
          <p:nvPr/>
        </p:nvSpPr>
        <p:spPr bwMode="auto">
          <a:xfrm>
            <a:off x="1001713" y="1668463"/>
            <a:ext cx="2757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>
            <a:off x="1081088" y="3590925"/>
            <a:ext cx="2757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5675313" y="1682750"/>
            <a:ext cx="2757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>
            <a:off x="5754688" y="3517900"/>
            <a:ext cx="2757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 flipV="1">
            <a:off x="1001713" y="1160463"/>
            <a:ext cx="0" cy="493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7" name="Freeform 9"/>
          <p:cNvSpPr>
            <a:spLocks/>
          </p:cNvSpPr>
          <p:nvPr/>
        </p:nvSpPr>
        <p:spPr bwMode="auto">
          <a:xfrm>
            <a:off x="1016000" y="1176338"/>
            <a:ext cx="2728913" cy="688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1" y="210"/>
              </a:cxn>
              <a:cxn ang="0">
                <a:pos x="942" y="384"/>
              </a:cxn>
              <a:cxn ang="0">
                <a:pos x="1481" y="420"/>
              </a:cxn>
              <a:cxn ang="0">
                <a:pos x="1719" y="301"/>
              </a:cxn>
            </a:cxnLst>
            <a:rect l="0" t="0" r="r" b="b"/>
            <a:pathLst>
              <a:path w="1719" h="434">
                <a:moveTo>
                  <a:pt x="0" y="0"/>
                </a:moveTo>
                <a:cubicBezTo>
                  <a:pt x="127" y="73"/>
                  <a:pt x="254" y="146"/>
                  <a:pt x="411" y="210"/>
                </a:cubicBezTo>
                <a:cubicBezTo>
                  <a:pt x="568" y="274"/>
                  <a:pt x="764" y="349"/>
                  <a:pt x="942" y="384"/>
                </a:cubicBezTo>
                <a:cubicBezTo>
                  <a:pt x="1120" y="419"/>
                  <a:pt x="1352" y="434"/>
                  <a:pt x="1481" y="420"/>
                </a:cubicBezTo>
                <a:cubicBezTo>
                  <a:pt x="1610" y="406"/>
                  <a:pt x="1664" y="353"/>
                  <a:pt x="1719" y="30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 flipV="1">
            <a:off x="6800850" y="1168400"/>
            <a:ext cx="0" cy="493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Freeform 11"/>
          <p:cNvSpPr>
            <a:spLocks/>
          </p:cNvSpPr>
          <p:nvPr/>
        </p:nvSpPr>
        <p:spPr bwMode="auto">
          <a:xfrm>
            <a:off x="5703888" y="1173163"/>
            <a:ext cx="2700337" cy="495300"/>
          </a:xfrm>
          <a:custGeom>
            <a:avLst/>
            <a:gdLst/>
            <a:ahLst/>
            <a:cxnLst>
              <a:cxn ang="0">
                <a:pos x="0" y="312"/>
              </a:cxn>
              <a:cxn ang="0">
                <a:pos x="293" y="130"/>
              </a:cxn>
              <a:cxn ang="0">
                <a:pos x="704" y="11"/>
              </a:cxn>
              <a:cxn ang="0">
                <a:pos x="1536" y="194"/>
              </a:cxn>
              <a:cxn ang="0">
                <a:pos x="1692" y="312"/>
              </a:cxn>
            </a:cxnLst>
            <a:rect l="0" t="0" r="r" b="b"/>
            <a:pathLst>
              <a:path w="1701" h="312">
                <a:moveTo>
                  <a:pt x="0" y="312"/>
                </a:moveTo>
                <a:cubicBezTo>
                  <a:pt x="88" y="246"/>
                  <a:pt x="176" y="180"/>
                  <a:pt x="293" y="130"/>
                </a:cubicBezTo>
                <a:cubicBezTo>
                  <a:pt x="410" y="80"/>
                  <a:pt x="497" y="0"/>
                  <a:pt x="704" y="11"/>
                </a:cubicBezTo>
                <a:cubicBezTo>
                  <a:pt x="911" y="22"/>
                  <a:pt x="1371" y="144"/>
                  <a:pt x="1536" y="194"/>
                </a:cubicBezTo>
                <a:cubicBezTo>
                  <a:pt x="1701" y="244"/>
                  <a:pt x="1696" y="278"/>
                  <a:pt x="1692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 flipV="1">
            <a:off x="3832225" y="3076575"/>
            <a:ext cx="0" cy="493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Freeform 13"/>
          <p:cNvSpPr>
            <a:spLocks/>
          </p:cNvSpPr>
          <p:nvPr/>
        </p:nvSpPr>
        <p:spPr bwMode="auto">
          <a:xfrm>
            <a:off x="1089025" y="3090863"/>
            <a:ext cx="2743200" cy="679450"/>
          </a:xfrm>
          <a:custGeom>
            <a:avLst/>
            <a:gdLst/>
            <a:ahLst/>
            <a:cxnLst>
              <a:cxn ang="0">
                <a:pos x="0" y="311"/>
              </a:cxn>
              <a:cxn ang="0">
                <a:pos x="384" y="421"/>
              </a:cxn>
              <a:cxn ang="0">
                <a:pos x="960" y="266"/>
              </a:cxn>
              <a:cxn ang="0">
                <a:pos x="1335" y="138"/>
              </a:cxn>
              <a:cxn ang="0">
                <a:pos x="1728" y="0"/>
              </a:cxn>
            </a:cxnLst>
            <a:rect l="0" t="0" r="r" b="b"/>
            <a:pathLst>
              <a:path w="1728" h="428">
                <a:moveTo>
                  <a:pt x="0" y="311"/>
                </a:moveTo>
                <a:cubicBezTo>
                  <a:pt x="112" y="369"/>
                  <a:pt x="224" y="428"/>
                  <a:pt x="384" y="421"/>
                </a:cubicBezTo>
                <a:cubicBezTo>
                  <a:pt x="544" y="414"/>
                  <a:pt x="802" y="313"/>
                  <a:pt x="960" y="266"/>
                </a:cubicBezTo>
                <a:cubicBezTo>
                  <a:pt x="1118" y="219"/>
                  <a:pt x="1207" y="182"/>
                  <a:pt x="1335" y="138"/>
                </a:cubicBezTo>
                <a:cubicBezTo>
                  <a:pt x="1463" y="94"/>
                  <a:pt x="1662" y="21"/>
                  <a:pt x="17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2" name="Line 14"/>
          <p:cNvSpPr>
            <a:spLocks noChangeShapeType="1"/>
          </p:cNvSpPr>
          <p:nvPr/>
        </p:nvSpPr>
        <p:spPr bwMode="auto">
          <a:xfrm flipV="1">
            <a:off x="5762625" y="3005138"/>
            <a:ext cx="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V="1">
            <a:off x="6865938" y="2655888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V="1">
            <a:off x="8491538" y="2873375"/>
            <a:ext cx="0" cy="639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5776913" y="2627313"/>
            <a:ext cx="2728912" cy="406400"/>
          </a:xfrm>
          <a:custGeom>
            <a:avLst/>
            <a:gdLst/>
            <a:ahLst/>
            <a:cxnLst>
              <a:cxn ang="0">
                <a:pos x="0" y="256"/>
              </a:cxn>
              <a:cxn ang="0">
                <a:pos x="338" y="119"/>
              </a:cxn>
              <a:cxn ang="0">
                <a:pos x="695" y="9"/>
              </a:cxn>
              <a:cxn ang="0">
                <a:pos x="1719" y="174"/>
              </a:cxn>
            </a:cxnLst>
            <a:rect l="0" t="0" r="r" b="b"/>
            <a:pathLst>
              <a:path w="1719" h="256">
                <a:moveTo>
                  <a:pt x="0" y="256"/>
                </a:moveTo>
                <a:cubicBezTo>
                  <a:pt x="111" y="208"/>
                  <a:pt x="222" y="160"/>
                  <a:pt x="338" y="119"/>
                </a:cubicBezTo>
                <a:cubicBezTo>
                  <a:pt x="454" y="78"/>
                  <a:pt x="465" y="0"/>
                  <a:pt x="695" y="9"/>
                </a:cubicBezTo>
                <a:cubicBezTo>
                  <a:pt x="925" y="18"/>
                  <a:pt x="1322" y="96"/>
                  <a:pt x="1719" y="17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4226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05200" y="4105275"/>
            <a:ext cx="3300413" cy="19669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857250" y="1643063"/>
            <a:ext cx="463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1916113" y="1360488"/>
            <a:ext cx="6524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</a:t>
            </a:r>
          </a:p>
        </p:txBody>
      </p:sp>
      <p:sp>
        <p:nvSpPr>
          <p:cNvPr id="94229" name="Text Box 21"/>
          <p:cNvSpPr txBox="1">
            <a:spLocks noChangeArrowheads="1"/>
          </p:cNvSpPr>
          <p:nvPr/>
        </p:nvSpPr>
        <p:spPr bwMode="auto">
          <a:xfrm>
            <a:off x="3675063" y="1582738"/>
            <a:ext cx="5222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3</a:t>
            </a:r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276225" y="160338"/>
            <a:ext cx="6037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Quadratic interpolation in 1-d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9275" y="2089150"/>
            <a:ext cx="7907338" cy="10969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347663" y="319088"/>
            <a:ext cx="5341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Bilinear rectangle (through interpolation formulas)</a:t>
            </a:r>
          </a:p>
        </p:txBody>
      </p:sp>
      <p:sp>
        <p:nvSpPr>
          <p:cNvPr id="96261" name="AutoShape 5"/>
          <p:cNvSpPr>
            <a:spLocks noChangeArrowheads="1"/>
          </p:cNvSpPr>
          <p:nvPr/>
        </p:nvSpPr>
        <p:spPr bwMode="auto">
          <a:xfrm>
            <a:off x="377825" y="2060575"/>
            <a:ext cx="2684463" cy="465138"/>
          </a:xfrm>
          <a:prstGeom prst="parallelogram">
            <a:avLst>
              <a:gd name="adj" fmla="val 1442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Line 6"/>
          <p:cNvSpPr>
            <a:spLocks noChangeShapeType="1"/>
          </p:cNvSpPr>
          <p:nvPr/>
        </p:nvSpPr>
        <p:spPr bwMode="auto">
          <a:xfrm flipV="1">
            <a:off x="1044575" y="1363663"/>
            <a:ext cx="0" cy="668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 flipH="1">
            <a:off x="392113" y="1379538"/>
            <a:ext cx="63817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4" name="Line 8"/>
          <p:cNvSpPr>
            <a:spLocks noChangeShapeType="1"/>
          </p:cNvSpPr>
          <p:nvPr/>
        </p:nvSpPr>
        <p:spPr bwMode="auto">
          <a:xfrm>
            <a:off x="1044575" y="1393825"/>
            <a:ext cx="1320800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5" name="Line 9"/>
          <p:cNvSpPr>
            <a:spLocks noChangeShapeType="1"/>
          </p:cNvSpPr>
          <p:nvPr/>
        </p:nvSpPr>
        <p:spPr bwMode="auto">
          <a:xfrm>
            <a:off x="1103313" y="1379538"/>
            <a:ext cx="1900237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6" name="Line 10"/>
          <p:cNvSpPr>
            <a:spLocks noChangeShapeType="1"/>
          </p:cNvSpPr>
          <p:nvPr/>
        </p:nvSpPr>
        <p:spPr bwMode="auto">
          <a:xfrm>
            <a:off x="406400" y="287337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7" name="Line 11"/>
          <p:cNvSpPr>
            <a:spLocks noChangeShapeType="1"/>
          </p:cNvSpPr>
          <p:nvPr/>
        </p:nvSpPr>
        <p:spPr bwMode="auto">
          <a:xfrm flipV="1">
            <a:off x="2540000" y="2308225"/>
            <a:ext cx="6096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1190625" y="2960688"/>
            <a:ext cx="508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2a</a:t>
            </a:r>
          </a:p>
        </p:txBody>
      </p:sp>
      <p:sp>
        <p:nvSpPr>
          <p:cNvPr id="96269" name="Text Box 13"/>
          <p:cNvSpPr txBox="1">
            <a:spLocks noChangeArrowheads="1"/>
          </p:cNvSpPr>
          <p:nvPr/>
        </p:nvSpPr>
        <p:spPr bwMode="auto">
          <a:xfrm>
            <a:off x="2887663" y="2598738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2b</a:t>
            </a:r>
          </a:p>
        </p:txBody>
      </p:sp>
      <p:sp>
        <p:nvSpPr>
          <p:cNvPr id="96270" name="Line 14"/>
          <p:cNvSpPr>
            <a:spLocks noChangeShapeType="1"/>
          </p:cNvSpPr>
          <p:nvPr/>
        </p:nvSpPr>
        <p:spPr bwMode="auto">
          <a:xfrm flipV="1">
            <a:off x="1698625" y="1597025"/>
            <a:ext cx="84137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71" name="Line 15"/>
          <p:cNvSpPr>
            <a:spLocks noChangeShapeType="1"/>
          </p:cNvSpPr>
          <p:nvPr/>
        </p:nvSpPr>
        <p:spPr bwMode="auto">
          <a:xfrm>
            <a:off x="1755775" y="2249488"/>
            <a:ext cx="1365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2613025" y="1450975"/>
            <a:ext cx="463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96273" name="Text Box 17"/>
          <p:cNvSpPr txBox="1">
            <a:spLocks noChangeArrowheads="1"/>
          </p:cNvSpPr>
          <p:nvPr/>
        </p:nvSpPr>
        <p:spPr bwMode="auto">
          <a:xfrm>
            <a:off x="3208338" y="2046288"/>
            <a:ext cx="492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y</a:t>
            </a:r>
          </a:p>
        </p:txBody>
      </p:sp>
      <p:pic>
        <p:nvPicPr>
          <p:cNvPr id="96275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13113" y="922338"/>
            <a:ext cx="5054600" cy="43815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96276" name="Text Box 20"/>
          <p:cNvSpPr txBox="1">
            <a:spLocks noChangeArrowheads="1"/>
          </p:cNvSpPr>
          <p:nvPr/>
        </p:nvSpPr>
        <p:spPr bwMode="auto">
          <a:xfrm>
            <a:off x="406400" y="5646738"/>
            <a:ext cx="8359775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This is equivalent to assuming a displacement variation with &lt;1 x y xy&gt; terms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545" y="268014"/>
            <a:ext cx="509226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/>
              <a:t>FEM of plate bending</a:t>
            </a:r>
            <a:endParaRPr lang="en-US" sz="2400" b="0" dirty="0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3957145" y="2317531"/>
            <a:ext cx="3389586" cy="201798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Top"/>
            <a:lightRig rig="threePt" dir="t"/>
          </a:scene3d>
          <a:sp3d extrusionH="177800"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5400000" flipH="1" flipV="1">
            <a:off x="4075386" y="2278118"/>
            <a:ext cx="961697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7630510" y="3358055"/>
            <a:ext cx="819807" cy="1103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10800000" flipV="1">
            <a:off x="2885090" y="3484178"/>
            <a:ext cx="772510" cy="5517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Arc 10"/>
          <p:cNvSpPr/>
          <p:nvPr/>
        </p:nvSpPr>
        <p:spPr bwMode="auto">
          <a:xfrm>
            <a:off x="7583233" y="3058508"/>
            <a:ext cx="725213" cy="709448"/>
          </a:xfrm>
          <a:prstGeom prst="arc">
            <a:avLst>
              <a:gd name="adj1" fmla="val 5305836"/>
              <a:gd name="adj2" fmla="val 21599999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scene3d>
            <a:camera prst="isometricOffAxis2Right"/>
            <a:lightRig rig="threePt" dir="t"/>
          </a:scene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 bwMode="auto">
          <a:xfrm>
            <a:off x="3084804" y="3384297"/>
            <a:ext cx="725213" cy="709448"/>
          </a:xfrm>
          <a:prstGeom prst="arc">
            <a:avLst>
              <a:gd name="adj1" fmla="val 5305836"/>
              <a:gd name="adj2" fmla="val 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scene3d>
            <a:camera prst="isometricOffAxis2Left"/>
            <a:lightRig rig="threePt" dir="t"/>
          </a:scene3d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6763" y="1645744"/>
            <a:ext cx="432816" cy="176784"/>
          </a:xfrm>
          <a:prstGeom prst="rect">
            <a:avLst/>
          </a:prstGeom>
          <a:noFill/>
        </p:spPr>
      </p:pic>
      <p:pic>
        <p:nvPicPr>
          <p:cNvPr id="17" name="Picture 16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71360" y="4021068"/>
            <a:ext cx="406337" cy="177200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454287" y="3400971"/>
            <a:ext cx="380940" cy="176756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11353" y="3947509"/>
            <a:ext cx="229430" cy="253903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951556" y="3753068"/>
            <a:ext cx="230264" cy="282457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4053" y="2560145"/>
            <a:ext cx="100584" cy="176784"/>
          </a:xfrm>
          <a:prstGeom prst="rect">
            <a:avLst/>
          </a:prstGeom>
          <a:noFill/>
        </p:spPr>
      </p:pic>
      <p:pic>
        <p:nvPicPr>
          <p:cNvPr id="27" name="Picture 26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94384" y="3169745"/>
            <a:ext cx="126735" cy="175015"/>
          </a:xfrm>
          <a:prstGeom prst="rect">
            <a:avLst/>
          </a:prstGeom>
          <a:noFill/>
          <a:ln/>
          <a:effectLst/>
        </p:spPr>
      </p:pic>
      <p:pic>
        <p:nvPicPr>
          <p:cNvPr id="29" name="Picture 28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625960" y="3574393"/>
            <a:ext cx="127748" cy="176414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80459" y="3111918"/>
            <a:ext cx="153297" cy="177825"/>
          </a:xfrm>
          <a:prstGeom prst="rect">
            <a:avLst/>
          </a:prstGeom>
          <a:noFill/>
          <a:ln/>
          <a:effectLst/>
        </p:spPr>
      </p:pic>
      <p:sp>
        <p:nvSpPr>
          <p:cNvPr id="34" name="Rectangle 33"/>
          <p:cNvSpPr/>
          <p:nvPr/>
        </p:nvSpPr>
        <p:spPr bwMode="auto">
          <a:xfrm>
            <a:off x="4729655" y="3547242"/>
            <a:ext cx="220717" cy="1891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776952" y="4572000"/>
            <a:ext cx="1261241" cy="170267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657600" y="5407572"/>
            <a:ext cx="3878317" cy="315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 flipH="1" flipV="1">
            <a:off x="3121572" y="4887310"/>
            <a:ext cx="1103586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0" name="Picture 39" descr="TP_tmp.b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49" y="4304877"/>
            <a:ext cx="432816" cy="176784"/>
          </a:xfrm>
          <a:prstGeom prst="rect">
            <a:avLst/>
          </a:prstGeom>
          <a:noFill/>
        </p:spPr>
      </p:pic>
      <p:pic>
        <p:nvPicPr>
          <p:cNvPr id="41" name="Picture 40" descr="TP_tmp.b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82383" y="5114157"/>
            <a:ext cx="380940" cy="176756"/>
          </a:xfrm>
          <a:prstGeom prst="rect">
            <a:avLst/>
          </a:prstGeom>
          <a:noFill/>
          <a:ln/>
          <a:effectLst/>
        </p:spPr>
      </p:pic>
      <p:grpSp>
        <p:nvGrpSpPr>
          <p:cNvPr id="4" name="Group 80"/>
          <p:cNvGrpSpPr/>
          <p:nvPr/>
        </p:nvGrpSpPr>
        <p:grpSpPr>
          <a:xfrm>
            <a:off x="4866393" y="4046474"/>
            <a:ext cx="1812924" cy="1939155"/>
            <a:chOff x="1413642" y="4409094"/>
            <a:chExt cx="1812924" cy="1939155"/>
          </a:xfrm>
        </p:grpSpPr>
        <p:sp>
          <p:nvSpPr>
            <p:cNvPr id="53" name="Rectangle 52"/>
            <p:cNvSpPr/>
            <p:nvPr/>
          </p:nvSpPr>
          <p:spPr bwMode="auto">
            <a:xfrm>
              <a:off x="1413642" y="4661339"/>
              <a:ext cx="1261242" cy="168691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120000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6" name="Group 55"/>
            <p:cNvGrpSpPr/>
            <p:nvPr/>
          </p:nvGrpSpPr>
          <p:grpSpPr>
            <a:xfrm>
              <a:off x="1981090" y="4409094"/>
              <a:ext cx="1245476" cy="1082563"/>
              <a:chOff x="1981090" y="4409094"/>
              <a:chExt cx="1245476" cy="1082563"/>
            </a:xfrm>
          </p:grpSpPr>
          <p:cxnSp>
            <p:nvCxnSpPr>
              <p:cNvPr id="54" name="Straight Connector 53"/>
              <p:cNvCxnSpPr/>
              <p:nvPr/>
            </p:nvCxnSpPr>
            <p:spPr bwMode="auto">
              <a:xfrm flipV="1">
                <a:off x="1981090" y="5449619"/>
                <a:ext cx="1245476" cy="1576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16200000" flipV="1">
                <a:off x="1439809" y="4950376"/>
                <a:ext cx="108256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cxnSp>
        <p:nvCxnSpPr>
          <p:cNvPr id="60" name="Straight Connector 59"/>
          <p:cNvCxnSpPr/>
          <p:nvPr/>
        </p:nvCxnSpPr>
        <p:spPr bwMode="auto">
          <a:xfrm rot="5400000" flipH="1" flipV="1">
            <a:off x="5628393" y="4571987"/>
            <a:ext cx="1072055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1" name="Freeform 60"/>
          <p:cNvSpPr/>
          <p:nvPr/>
        </p:nvSpPr>
        <p:spPr bwMode="auto">
          <a:xfrm>
            <a:off x="5628393" y="4289785"/>
            <a:ext cx="520262" cy="45719"/>
          </a:xfrm>
          <a:custGeom>
            <a:avLst/>
            <a:gdLst>
              <a:gd name="connsiteX0" fmla="*/ 283779 w 283779"/>
              <a:gd name="connsiteY0" fmla="*/ 31531 h 31531"/>
              <a:gd name="connsiteX1" fmla="*/ 126124 w 283779"/>
              <a:gd name="connsiteY1" fmla="*/ 0 h 31531"/>
              <a:gd name="connsiteX2" fmla="*/ 0 w 283779"/>
              <a:gd name="connsiteY2" fmla="*/ 31531 h 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779" h="31531">
                <a:moveTo>
                  <a:pt x="283779" y="31531"/>
                </a:moveTo>
                <a:cubicBezTo>
                  <a:pt x="228599" y="15765"/>
                  <a:pt x="173420" y="0"/>
                  <a:pt x="126124" y="0"/>
                </a:cubicBezTo>
                <a:cubicBezTo>
                  <a:pt x="78828" y="0"/>
                  <a:pt x="39414" y="15765"/>
                  <a:pt x="0" y="31531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8"/>
          <p:cNvGrpSpPr/>
          <p:nvPr/>
        </p:nvGrpSpPr>
        <p:grpSpPr>
          <a:xfrm>
            <a:off x="4761186" y="4083268"/>
            <a:ext cx="1891862" cy="1891863"/>
            <a:chOff x="4761186" y="4083268"/>
            <a:chExt cx="1891862" cy="1891863"/>
          </a:xfrm>
        </p:grpSpPr>
        <p:grpSp>
          <p:nvGrpSpPr>
            <p:cNvPr id="10" name="Group 74"/>
            <p:cNvGrpSpPr/>
            <p:nvPr/>
          </p:nvGrpSpPr>
          <p:grpSpPr>
            <a:xfrm>
              <a:off x="4761186" y="4083268"/>
              <a:ext cx="1891862" cy="1891863"/>
              <a:chOff x="4761186" y="4083268"/>
              <a:chExt cx="1891862" cy="1891863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4761186" y="4288221"/>
                <a:ext cx="1261242" cy="168691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 bwMode="auto">
              <a:xfrm flipV="1">
                <a:off x="5407572" y="5123793"/>
                <a:ext cx="1245476" cy="1576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6" name="Straight Arrow Connector 45"/>
              <p:cNvCxnSpPr/>
              <p:nvPr/>
            </p:nvCxnSpPr>
            <p:spPr bwMode="auto">
              <a:xfrm rot="5400000">
                <a:off x="6085490" y="4918841"/>
                <a:ext cx="472965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 rot="5400000" flipH="1" flipV="1">
                <a:off x="6085490" y="5628290"/>
                <a:ext cx="441435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50" name="Picture 49" descr="TP_tmp.bmp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80876" y="5192987"/>
                <a:ext cx="176784" cy="128016"/>
              </a:xfrm>
              <a:prstGeom prst="rect">
                <a:avLst/>
              </a:prstGeom>
              <a:noFill/>
            </p:spPr>
          </p:pic>
          <p:cxnSp>
            <p:nvCxnSpPr>
              <p:cNvPr id="51" name="Straight Connector 50"/>
              <p:cNvCxnSpPr/>
              <p:nvPr/>
            </p:nvCxnSpPr>
            <p:spPr bwMode="auto">
              <a:xfrm rot="16200000" flipV="1">
                <a:off x="4866291" y="4624550"/>
                <a:ext cx="108256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4" name="Straight Connector 63"/>
              <p:cNvCxnSpPr>
                <a:stCxn id="62" idx="6"/>
              </p:cNvCxnSpPr>
              <p:nvPr/>
            </p:nvCxnSpPr>
            <p:spPr bwMode="auto">
              <a:xfrm>
                <a:off x="5139559" y="4595648"/>
                <a:ext cx="551793" cy="788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6" name="Straight Arrow Connector 65"/>
              <p:cNvCxnSpPr/>
              <p:nvPr/>
            </p:nvCxnSpPr>
            <p:spPr bwMode="auto">
              <a:xfrm rot="5400000">
                <a:off x="5265684" y="4887310"/>
                <a:ext cx="599089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/>
              </a:ln>
              <a:effectLst/>
            </p:spPr>
          </p:cxnSp>
          <p:pic>
            <p:nvPicPr>
              <p:cNvPr id="68" name="Picture 67" descr="TP_tmp.bmp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05919" y="4357411"/>
                <a:ext cx="204215" cy="204215"/>
              </a:xfrm>
              <a:prstGeom prst="rect">
                <a:avLst/>
              </a:prstGeom>
              <a:noFill/>
            </p:spPr>
          </p:pic>
          <p:pic>
            <p:nvPicPr>
              <p:cNvPr id="71" name="Picture 70" descr="TP_tmp.bmp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5716377" y="4683237"/>
                <a:ext cx="128655" cy="128655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62" name="Oval 61"/>
            <p:cNvSpPr/>
            <p:nvPr/>
          </p:nvSpPr>
          <p:spPr bwMode="auto">
            <a:xfrm>
              <a:off x="5044966" y="4556234"/>
              <a:ext cx="94593" cy="7882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79"/>
          <p:cNvGrpSpPr/>
          <p:nvPr/>
        </p:nvGrpSpPr>
        <p:grpSpPr>
          <a:xfrm>
            <a:off x="5171192" y="5770166"/>
            <a:ext cx="1471080" cy="394138"/>
            <a:chOff x="1718441" y="6132786"/>
            <a:chExt cx="1471080" cy="394138"/>
          </a:xfrm>
        </p:grpSpPr>
        <p:cxnSp>
          <p:nvCxnSpPr>
            <p:cNvPr id="58" name="Straight Connector 57"/>
            <p:cNvCxnSpPr/>
            <p:nvPr/>
          </p:nvCxnSpPr>
          <p:spPr bwMode="auto">
            <a:xfrm flipV="1">
              <a:off x="1718441" y="6479628"/>
              <a:ext cx="1308538" cy="4729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72" name="Freeform 71"/>
            <p:cNvSpPr/>
            <p:nvPr/>
          </p:nvSpPr>
          <p:spPr bwMode="auto">
            <a:xfrm>
              <a:off x="2711669" y="6132786"/>
              <a:ext cx="126124" cy="346842"/>
            </a:xfrm>
            <a:custGeom>
              <a:avLst/>
              <a:gdLst>
                <a:gd name="connsiteX0" fmla="*/ 126124 w 126124"/>
                <a:gd name="connsiteY0" fmla="*/ 346842 h 346842"/>
                <a:gd name="connsiteX1" fmla="*/ 78828 w 126124"/>
                <a:gd name="connsiteY1" fmla="*/ 157655 h 346842"/>
                <a:gd name="connsiteX2" fmla="*/ 0 w 126124"/>
                <a:gd name="connsiteY2" fmla="*/ 0 h 34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" h="346842">
                  <a:moveTo>
                    <a:pt x="126124" y="346842"/>
                  </a:moveTo>
                  <a:cubicBezTo>
                    <a:pt x="112986" y="281152"/>
                    <a:pt x="99849" y="215462"/>
                    <a:pt x="78828" y="157655"/>
                  </a:cubicBezTo>
                  <a:cubicBezTo>
                    <a:pt x="57807" y="99848"/>
                    <a:pt x="28903" y="49924"/>
                    <a:pt x="0" y="0"/>
                  </a:cubicBezTo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 descr="TP_tmp.bmp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32906" y="6233510"/>
              <a:ext cx="356615" cy="204215"/>
            </a:xfrm>
            <a:prstGeom prst="rect">
              <a:avLst/>
            </a:prstGeom>
            <a:noFill/>
          </p:spPr>
        </p:pic>
      </p:grpSp>
      <p:sp>
        <p:nvSpPr>
          <p:cNvPr id="85" name="Freeform 84"/>
          <p:cNvSpPr/>
          <p:nvPr/>
        </p:nvSpPr>
        <p:spPr bwMode="auto">
          <a:xfrm>
            <a:off x="4461743" y="4193615"/>
            <a:ext cx="1907628" cy="1954924"/>
          </a:xfrm>
          <a:custGeom>
            <a:avLst/>
            <a:gdLst>
              <a:gd name="connsiteX0" fmla="*/ 740980 w 1907628"/>
              <a:gd name="connsiteY0" fmla="*/ 1954924 h 1954924"/>
              <a:gd name="connsiteX1" fmla="*/ 1907628 w 1907628"/>
              <a:gd name="connsiteY1" fmla="*/ 1529255 h 1954924"/>
              <a:gd name="connsiteX2" fmla="*/ 1119352 w 1907628"/>
              <a:gd name="connsiteY2" fmla="*/ 0 h 1954924"/>
              <a:gd name="connsiteX3" fmla="*/ 0 w 1907628"/>
              <a:gd name="connsiteY3" fmla="*/ 441435 h 1954924"/>
              <a:gd name="connsiteX4" fmla="*/ 740980 w 1907628"/>
              <a:gd name="connsiteY4" fmla="*/ 1954924 h 195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628" h="1954924">
                <a:moveTo>
                  <a:pt x="740980" y="1954924"/>
                </a:moveTo>
                <a:lnTo>
                  <a:pt x="1907628" y="1529255"/>
                </a:lnTo>
                <a:lnTo>
                  <a:pt x="1119352" y="0"/>
                </a:lnTo>
                <a:lnTo>
                  <a:pt x="0" y="441435"/>
                </a:lnTo>
                <a:lnTo>
                  <a:pt x="740980" y="1954924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87"/>
          <p:cNvGrpSpPr/>
          <p:nvPr/>
        </p:nvGrpSpPr>
        <p:grpSpPr>
          <a:xfrm>
            <a:off x="4858877" y="4494032"/>
            <a:ext cx="204215" cy="277651"/>
            <a:chOff x="1406126" y="4856652"/>
            <a:chExt cx="204215" cy="277651"/>
          </a:xfrm>
        </p:grpSpPr>
        <p:pic>
          <p:nvPicPr>
            <p:cNvPr id="86" name="Picture 85" descr="TP_tmp.bmp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6126" y="4856652"/>
              <a:ext cx="204215" cy="204215"/>
            </a:xfrm>
            <a:prstGeom prst="rect">
              <a:avLst/>
            </a:prstGeom>
            <a:noFill/>
          </p:spPr>
        </p:pic>
        <p:sp>
          <p:nvSpPr>
            <p:cNvPr id="87" name="Oval 86"/>
            <p:cNvSpPr/>
            <p:nvPr/>
          </p:nvSpPr>
          <p:spPr bwMode="auto">
            <a:xfrm>
              <a:off x="1445173" y="5055475"/>
              <a:ext cx="94593" cy="7882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9" name="Picture 88" descr="TP_tmp.b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902559" y="3989537"/>
            <a:ext cx="229430" cy="253903"/>
          </a:xfrm>
          <a:prstGeom prst="rect">
            <a:avLst/>
          </a:prstGeom>
          <a:noFill/>
          <a:ln/>
          <a:effectLst/>
        </p:spPr>
      </p:pic>
      <p:grpSp>
        <p:nvGrpSpPr>
          <p:cNvPr id="16" name="Group 99"/>
          <p:cNvGrpSpPr/>
          <p:nvPr/>
        </p:nvGrpSpPr>
        <p:grpSpPr>
          <a:xfrm>
            <a:off x="4440619" y="3768752"/>
            <a:ext cx="1907628" cy="2453265"/>
            <a:chOff x="1145626" y="710242"/>
            <a:chExt cx="1907628" cy="2453265"/>
          </a:xfrm>
        </p:grpSpPr>
        <p:sp>
          <p:nvSpPr>
            <p:cNvPr id="90" name="Freeform 89"/>
            <p:cNvSpPr/>
            <p:nvPr/>
          </p:nvSpPr>
          <p:spPr bwMode="auto">
            <a:xfrm>
              <a:off x="1145626" y="1208583"/>
              <a:ext cx="1907628" cy="1954924"/>
            </a:xfrm>
            <a:custGeom>
              <a:avLst/>
              <a:gdLst>
                <a:gd name="connsiteX0" fmla="*/ 740980 w 1907628"/>
                <a:gd name="connsiteY0" fmla="*/ 1954924 h 1954924"/>
                <a:gd name="connsiteX1" fmla="*/ 1907628 w 1907628"/>
                <a:gd name="connsiteY1" fmla="*/ 1529255 h 1954924"/>
                <a:gd name="connsiteX2" fmla="*/ 1119352 w 1907628"/>
                <a:gd name="connsiteY2" fmla="*/ 0 h 1954924"/>
                <a:gd name="connsiteX3" fmla="*/ 0 w 1907628"/>
                <a:gd name="connsiteY3" fmla="*/ 441435 h 1954924"/>
                <a:gd name="connsiteX4" fmla="*/ 740980 w 1907628"/>
                <a:gd name="connsiteY4" fmla="*/ 1954924 h 195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628" h="1954924">
                  <a:moveTo>
                    <a:pt x="740980" y="1954924"/>
                  </a:moveTo>
                  <a:lnTo>
                    <a:pt x="1907628" y="1529255"/>
                  </a:lnTo>
                  <a:lnTo>
                    <a:pt x="1119352" y="0"/>
                  </a:lnTo>
                  <a:lnTo>
                    <a:pt x="0" y="441435"/>
                  </a:lnTo>
                  <a:lnTo>
                    <a:pt x="740980" y="1954924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20099998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8" name="Group 90"/>
            <p:cNvGrpSpPr/>
            <p:nvPr/>
          </p:nvGrpSpPr>
          <p:grpSpPr>
            <a:xfrm>
              <a:off x="1542760" y="1445936"/>
              <a:ext cx="204215" cy="277651"/>
              <a:chOff x="1406126" y="4856652"/>
              <a:chExt cx="204215" cy="277651"/>
            </a:xfrm>
            <a:scene3d>
              <a:camera prst="orthographicFront">
                <a:rot lat="20099998" lon="0" rev="0"/>
              </a:camera>
              <a:lightRig rig="threePt" dir="t"/>
            </a:scene3d>
          </p:grpSpPr>
          <p:pic>
            <p:nvPicPr>
              <p:cNvPr id="92" name="Picture 91" descr="TP_tmp.bmp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6126" y="4856652"/>
                <a:ext cx="204215" cy="204215"/>
              </a:xfrm>
              <a:prstGeom prst="rect">
                <a:avLst/>
              </a:prstGeom>
              <a:noFill/>
            </p:spPr>
          </p:pic>
          <p:sp>
            <p:nvSpPr>
              <p:cNvPr id="93" name="Oval 92"/>
              <p:cNvSpPr/>
              <p:nvPr/>
            </p:nvSpPr>
            <p:spPr bwMode="auto">
              <a:xfrm>
                <a:off x="1445173" y="5055475"/>
                <a:ext cx="94593" cy="7882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95" name="Straight Arrow Connector 94"/>
            <p:cNvCxnSpPr/>
            <p:nvPr/>
          </p:nvCxnSpPr>
          <p:spPr bwMode="auto">
            <a:xfrm rot="5400000" flipH="1" flipV="1">
              <a:off x="1363718" y="1379483"/>
              <a:ext cx="1340069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rot="16200000" flipV="1">
              <a:off x="1403131" y="1371600"/>
              <a:ext cx="851338" cy="40990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98" name="Freeform 97"/>
            <p:cNvSpPr/>
            <p:nvPr/>
          </p:nvSpPr>
          <p:spPr bwMode="auto">
            <a:xfrm>
              <a:off x="1686910" y="1108842"/>
              <a:ext cx="315311" cy="136634"/>
            </a:xfrm>
            <a:custGeom>
              <a:avLst/>
              <a:gdLst>
                <a:gd name="connsiteX0" fmla="*/ 315311 w 315311"/>
                <a:gd name="connsiteY0" fmla="*/ 73572 h 136634"/>
                <a:gd name="connsiteX1" fmla="*/ 157656 w 315311"/>
                <a:gd name="connsiteY1" fmla="*/ 10510 h 136634"/>
                <a:gd name="connsiteX2" fmla="*/ 0 w 315311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311" h="136634">
                  <a:moveTo>
                    <a:pt x="315311" y="73572"/>
                  </a:moveTo>
                  <a:cubicBezTo>
                    <a:pt x="262759" y="36786"/>
                    <a:pt x="210208" y="0"/>
                    <a:pt x="157656" y="10510"/>
                  </a:cubicBezTo>
                  <a:cubicBezTo>
                    <a:pt x="105104" y="21020"/>
                    <a:pt x="52552" y="78827"/>
                    <a:pt x="0" y="136634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 descr="TP_tmp.bmp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703156" y="783896"/>
              <a:ext cx="230264" cy="282457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05" name="Picture 104" descr="TP_tmp.b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45831" y="952062"/>
            <a:ext cx="3123586" cy="15755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34" grpId="0" animBg="1"/>
      <p:bldP spid="35" grpId="0" animBg="1"/>
      <p:bldP spid="61" grpId="0" animBg="1"/>
      <p:bldP spid="85" grpId="0" animBg="1"/>
      <p:bldP spid="8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9048" y="368738"/>
            <a:ext cx="8745890" cy="396569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7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0000" y="731838"/>
            <a:ext cx="5816600" cy="40513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4078288" y="5341938"/>
            <a:ext cx="4295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Shape functions</a:t>
            </a:r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 flipV="1">
            <a:off x="5326063" y="4498975"/>
            <a:ext cx="1320800" cy="769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8821" y="274144"/>
            <a:ext cx="8763034" cy="3176028"/>
          </a:xfrm>
          <a:prstGeom prst="rect">
            <a:avLst/>
          </a:prstGeom>
          <a:noFill/>
          <a:ln/>
          <a:effectLst/>
        </p:spPr>
      </p:pic>
      <p:sp>
        <p:nvSpPr>
          <p:cNvPr id="5" name="Rectangle 4"/>
          <p:cNvSpPr/>
          <p:nvPr/>
        </p:nvSpPr>
        <p:spPr bwMode="auto">
          <a:xfrm>
            <a:off x="3436883" y="3626069"/>
            <a:ext cx="2569779" cy="233329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Top"/>
            <a:lightRig rig="threePt" dir="t"/>
          </a:scene3d>
          <a:sp3d extrusionH="1016000">
            <a:extrusionClr>
              <a:schemeClr val="accent3">
                <a:lumMod val="75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56744" y="5202629"/>
            <a:ext cx="546535" cy="972217"/>
            <a:chOff x="2475186" y="4918841"/>
            <a:chExt cx="546535" cy="972217"/>
          </a:xfrm>
          <a:scene3d>
            <a:camera prst="isometricOffAxis2Right"/>
            <a:lightRig rig="threePt" dir="t"/>
          </a:scene3d>
        </p:grpSpPr>
        <p:grpSp>
          <p:nvGrpSpPr>
            <p:cNvPr id="3" name="Group 14"/>
            <p:cNvGrpSpPr/>
            <p:nvPr/>
          </p:nvGrpSpPr>
          <p:grpSpPr>
            <a:xfrm>
              <a:off x="2475186" y="4918841"/>
              <a:ext cx="536029" cy="504497"/>
              <a:chOff x="2475186" y="4918841"/>
              <a:chExt cx="536029" cy="504497"/>
            </a:xfrm>
          </p:grpSpPr>
          <p:sp>
            <p:nvSpPr>
              <p:cNvPr id="10" name="Freeform 9"/>
              <p:cNvSpPr/>
              <p:nvPr/>
            </p:nvSpPr>
            <p:spPr bwMode="auto">
              <a:xfrm>
                <a:off x="2475186" y="4918841"/>
                <a:ext cx="536028" cy="504497"/>
              </a:xfrm>
              <a:custGeom>
                <a:avLst/>
                <a:gdLst>
                  <a:gd name="connsiteX0" fmla="*/ 536028 w 536028"/>
                  <a:gd name="connsiteY0" fmla="*/ 0 h 504497"/>
                  <a:gd name="connsiteX1" fmla="*/ 0 w 536028"/>
                  <a:gd name="connsiteY1" fmla="*/ 15766 h 504497"/>
                  <a:gd name="connsiteX2" fmla="*/ 536028 w 536028"/>
                  <a:gd name="connsiteY2" fmla="*/ 504497 h 504497"/>
                  <a:gd name="connsiteX3" fmla="*/ 536028 w 536028"/>
                  <a:gd name="connsiteY3" fmla="*/ 0 h 50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028" h="504497">
                    <a:moveTo>
                      <a:pt x="536028" y="0"/>
                    </a:moveTo>
                    <a:lnTo>
                      <a:pt x="0" y="15766"/>
                    </a:lnTo>
                    <a:lnTo>
                      <a:pt x="536028" y="504497"/>
                    </a:lnTo>
                    <a:lnTo>
                      <a:pt x="536028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 bwMode="auto">
              <a:xfrm rot="10800000">
                <a:off x="2648608" y="5139559"/>
                <a:ext cx="362607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" name="Straight Arrow Connector 13"/>
              <p:cNvCxnSpPr>
                <a:stCxn id="10" idx="0"/>
                <a:endCxn id="10" idx="1"/>
              </p:cNvCxnSpPr>
              <p:nvPr/>
            </p:nvCxnSpPr>
            <p:spPr bwMode="auto">
              <a:xfrm flipH="1">
                <a:off x="2475186" y="4918841"/>
                <a:ext cx="536028" cy="157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6" name="Group 15"/>
            <p:cNvGrpSpPr/>
            <p:nvPr/>
          </p:nvGrpSpPr>
          <p:grpSpPr>
            <a:xfrm flipV="1">
              <a:off x="2485692" y="5386561"/>
              <a:ext cx="536029" cy="504497"/>
              <a:chOff x="2475186" y="4918841"/>
              <a:chExt cx="536029" cy="504497"/>
            </a:xfrm>
          </p:grpSpPr>
          <p:sp>
            <p:nvSpPr>
              <p:cNvPr id="17" name="Freeform 16"/>
              <p:cNvSpPr/>
              <p:nvPr/>
            </p:nvSpPr>
            <p:spPr bwMode="auto">
              <a:xfrm>
                <a:off x="2475186" y="4918841"/>
                <a:ext cx="536028" cy="504497"/>
              </a:xfrm>
              <a:custGeom>
                <a:avLst/>
                <a:gdLst>
                  <a:gd name="connsiteX0" fmla="*/ 536028 w 536028"/>
                  <a:gd name="connsiteY0" fmla="*/ 0 h 504497"/>
                  <a:gd name="connsiteX1" fmla="*/ 0 w 536028"/>
                  <a:gd name="connsiteY1" fmla="*/ 15766 h 504497"/>
                  <a:gd name="connsiteX2" fmla="*/ 536028 w 536028"/>
                  <a:gd name="connsiteY2" fmla="*/ 504497 h 504497"/>
                  <a:gd name="connsiteX3" fmla="*/ 536028 w 536028"/>
                  <a:gd name="connsiteY3" fmla="*/ 0 h 50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028" h="504497">
                    <a:moveTo>
                      <a:pt x="536028" y="0"/>
                    </a:moveTo>
                    <a:lnTo>
                      <a:pt x="0" y="15766"/>
                    </a:lnTo>
                    <a:lnTo>
                      <a:pt x="536028" y="504497"/>
                    </a:lnTo>
                    <a:lnTo>
                      <a:pt x="536028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rot="10800000">
                <a:off x="2648608" y="5139559"/>
                <a:ext cx="362607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cxnSp>
            <p:nvCxnSpPr>
              <p:cNvPr id="19" name="Straight Arrow Connector 18"/>
              <p:cNvCxnSpPr>
                <a:stCxn id="17" idx="0"/>
                <a:endCxn id="17" idx="1"/>
              </p:cNvCxnSpPr>
              <p:nvPr/>
            </p:nvCxnSpPr>
            <p:spPr bwMode="auto">
              <a:xfrm flipH="1">
                <a:off x="2475186" y="4918841"/>
                <a:ext cx="536028" cy="157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</p:grpSp>
      </p:grpSp>
      <p:grpSp>
        <p:nvGrpSpPr>
          <p:cNvPr id="7" name="Group 20"/>
          <p:cNvGrpSpPr/>
          <p:nvPr/>
        </p:nvGrpSpPr>
        <p:grpSpPr>
          <a:xfrm flipH="1">
            <a:off x="6080234" y="4818993"/>
            <a:ext cx="546535" cy="972217"/>
            <a:chOff x="2475186" y="4918841"/>
            <a:chExt cx="546535" cy="972217"/>
          </a:xfrm>
          <a:scene3d>
            <a:camera prst="isometricOffAxis2Left"/>
            <a:lightRig rig="threePt" dir="t"/>
          </a:scene3d>
        </p:grpSpPr>
        <p:grpSp>
          <p:nvGrpSpPr>
            <p:cNvPr id="8" name="Group 14"/>
            <p:cNvGrpSpPr/>
            <p:nvPr/>
          </p:nvGrpSpPr>
          <p:grpSpPr>
            <a:xfrm>
              <a:off x="2475186" y="4918841"/>
              <a:ext cx="536029" cy="504497"/>
              <a:chOff x="2475186" y="4918841"/>
              <a:chExt cx="536029" cy="504497"/>
            </a:xfrm>
          </p:grpSpPr>
          <p:sp>
            <p:nvSpPr>
              <p:cNvPr id="27" name="Freeform 26"/>
              <p:cNvSpPr/>
              <p:nvPr/>
            </p:nvSpPr>
            <p:spPr bwMode="auto">
              <a:xfrm>
                <a:off x="2475186" y="4918841"/>
                <a:ext cx="536028" cy="504497"/>
              </a:xfrm>
              <a:custGeom>
                <a:avLst/>
                <a:gdLst>
                  <a:gd name="connsiteX0" fmla="*/ 536028 w 536028"/>
                  <a:gd name="connsiteY0" fmla="*/ 0 h 504497"/>
                  <a:gd name="connsiteX1" fmla="*/ 0 w 536028"/>
                  <a:gd name="connsiteY1" fmla="*/ 15766 h 504497"/>
                  <a:gd name="connsiteX2" fmla="*/ 536028 w 536028"/>
                  <a:gd name="connsiteY2" fmla="*/ 504497 h 504497"/>
                  <a:gd name="connsiteX3" fmla="*/ 536028 w 536028"/>
                  <a:gd name="connsiteY3" fmla="*/ 0 h 50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028" h="504497">
                    <a:moveTo>
                      <a:pt x="536028" y="0"/>
                    </a:moveTo>
                    <a:lnTo>
                      <a:pt x="0" y="15766"/>
                    </a:lnTo>
                    <a:lnTo>
                      <a:pt x="536028" y="504497"/>
                    </a:lnTo>
                    <a:lnTo>
                      <a:pt x="536028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 bwMode="auto">
              <a:xfrm rot="10800000">
                <a:off x="2648608" y="5139559"/>
                <a:ext cx="362607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" name="Straight Arrow Connector 28"/>
              <p:cNvCxnSpPr>
                <a:stCxn id="27" idx="0"/>
                <a:endCxn id="27" idx="1"/>
              </p:cNvCxnSpPr>
              <p:nvPr/>
            </p:nvCxnSpPr>
            <p:spPr bwMode="auto">
              <a:xfrm flipH="1">
                <a:off x="2475186" y="4918841"/>
                <a:ext cx="536028" cy="157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9" name="Group 15"/>
            <p:cNvGrpSpPr/>
            <p:nvPr/>
          </p:nvGrpSpPr>
          <p:grpSpPr>
            <a:xfrm flipV="1">
              <a:off x="2485692" y="5386561"/>
              <a:ext cx="536029" cy="504497"/>
              <a:chOff x="2475186" y="4918841"/>
              <a:chExt cx="536029" cy="504497"/>
            </a:xfrm>
          </p:grpSpPr>
          <p:sp>
            <p:nvSpPr>
              <p:cNvPr id="24" name="Freeform 23"/>
              <p:cNvSpPr/>
              <p:nvPr/>
            </p:nvSpPr>
            <p:spPr bwMode="auto">
              <a:xfrm>
                <a:off x="2475186" y="4918841"/>
                <a:ext cx="536028" cy="504497"/>
              </a:xfrm>
              <a:custGeom>
                <a:avLst/>
                <a:gdLst>
                  <a:gd name="connsiteX0" fmla="*/ 536028 w 536028"/>
                  <a:gd name="connsiteY0" fmla="*/ 0 h 504497"/>
                  <a:gd name="connsiteX1" fmla="*/ 0 w 536028"/>
                  <a:gd name="connsiteY1" fmla="*/ 15766 h 504497"/>
                  <a:gd name="connsiteX2" fmla="*/ 536028 w 536028"/>
                  <a:gd name="connsiteY2" fmla="*/ 504497 h 504497"/>
                  <a:gd name="connsiteX3" fmla="*/ 536028 w 536028"/>
                  <a:gd name="connsiteY3" fmla="*/ 0 h 50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028" h="504497">
                    <a:moveTo>
                      <a:pt x="536028" y="0"/>
                    </a:moveTo>
                    <a:lnTo>
                      <a:pt x="0" y="15766"/>
                    </a:lnTo>
                    <a:lnTo>
                      <a:pt x="536028" y="504497"/>
                    </a:lnTo>
                    <a:lnTo>
                      <a:pt x="536028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 bwMode="auto">
              <a:xfrm rot="10800000">
                <a:off x="2648608" y="5139559"/>
                <a:ext cx="362607" cy="158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cxnSp>
            <p:nvCxnSpPr>
              <p:cNvPr id="26" name="Straight Arrow Connector 25"/>
              <p:cNvCxnSpPr>
                <a:stCxn id="24" idx="0"/>
                <a:endCxn id="24" idx="1"/>
              </p:cNvCxnSpPr>
              <p:nvPr/>
            </p:nvCxnSpPr>
            <p:spPr bwMode="auto">
              <a:xfrm flipH="1">
                <a:off x="2475186" y="4918841"/>
                <a:ext cx="536028" cy="157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</p:grpSp>
      </p:grpSp>
      <p:pic>
        <p:nvPicPr>
          <p:cNvPr id="31" name="Picture 30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971" y="4325883"/>
            <a:ext cx="280415" cy="204215"/>
          </a:xfrm>
          <a:prstGeom prst="rect">
            <a:avLst/>
          </a:prstGeom>
          <a:noFill/>
        </p:spPr>
      </p:pic>
      <p:pic>
        <p:nvPicPr>
          <p:cNvPr id="33" name="Picture 32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448801" y="4178740"/>
            <a:ext cx="253903" cy="253903"/>
          </a:xfrm>
          <a:prstGeom prst="rect">
            <a:avLst/>
          </a:prstGeom>
          <a:noFill/>
          <a:ln/>
          <a:effectLst/>
        </p:spPr>
      </p:pic>
      <p:pic>
        <p:nvPicPr>
          <p:cNvPr id="37" name="Picture 36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6548" y="5587124"/>
            <a:ext cx="381000" cy="176784"/>
          </a:xfrm>
          <a:prstGeom prst="rect">
            <a:avLst/>
          </a:prstGeom>
          <a:noFill/>
        </p:spPr>
      </p:pic>
      <p:pic>
        <p:nvPicPr>
          <p:cNvPr id="39" name="Picture 38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37954" y="5171966"/>
            <a:ext cx="356615" cy="204215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P_tmp.b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0564" y="5350641"/>
            <a:ext cx="100584" cy="176784"/>
          </a:xfrm>
          <a:prstGeom prst="rect">
            <a:avLst/>
          </a:prstGeom>
          <a:noFill/>
        </p:spPr>
      </p:pic>
      <p:grpSp>
        <p:nvGrpSpPr>
          <p:cNvPr id="11" name="Group 56"/>
          <p:cNvGrpSpPr/>
          <p:nvPr/>
        </p:nvGrpSpPr>
        <p:grpSpPr>
          <a:xfrm>
            <a:off x="5218466" y="5123799"/>
            <a:ext cx="846090" cy="950176"/>
            <a:chOff x="5218466" y="4934607"/>
            <a:chExt cx="846090" cy="950176"/>
          </a:xfrm>
          <a:scene3d>
            <a:camera prst="isometricOffAxis2Right"/>
            <a:lightRig rig="threePt" dir="t"/>
          </a:scene3d>
        </p:grpSpPr>
        <p:cxnSp>
          <p:nvCxnSpPr>
            <p:cNvPr id="45" name="Straight Arrow Connector 44"/>
            <p:cNvCxnSpPr>
              <a:stCxn id="41" idx="1"/>
              <a:endCxn id="41" idx="0"/>
            </p:cNvCxnSpPr>
            <p:nvPr/>
          </p:nvCxnSpPr>
          <p:spPr bwMode="auto">
            <a:xfrm flipV="1">
              <a:off x="5218466" y="4934607"/>
              <a:ext cx="425669" cy="157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3" name="Group 55"/>
            <p:cNvGrpSpPr/>
            <p:nvPr/>
          </p:nvGrpSpPr>
          <p:grpSpPr>
            <a:xfrm>
              <a:off x="5218466" y="4934607"/>
              <a:ext cx="846090" cy="950176"/>
              <a:chOff x="2617076" y="4934607"/>
              <a:chExt cx="846090" cy="950176"/>
            </a:xfrm>
          </p:grpSpPr>
          <p:grpSp>
            <p:nvGrpSpPr>
              <p:cNvPr id="15" name="Group 54"/>
              <p:cNvGrpSpPr/>
              <p:nvPr/>
            </p:nvGrpSpPr>
            <p:grpSpPr>
              <a:xfrm>
                <a:off x="2617076" y="4934607"/>
                <a:ext cx="457200" cy="488731"/>
                <a:chOff x="2617076" y="4934607"/>
                <a:chExt cx="457200" cy="488731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 bwMode="auto">
                <a:xfrm>
                  <a:off x="2774731" y="5139559"/>
                  <a:ext cx="299545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41" name="Freeform 40"/>
                <p:cNvSpPr/>
                <p:nvPr/>
              </p:nvSpPr>
              <p:spPr bwMode="auto">
                <a:xfrm>
                  <a:off x="2617076" y="4934607"/>
                  <a:ext cx="425669" cy="488731"/>
                </a:xfrm>
                <a:custGeom>
                  <a:avLst/>
                  <a:gdLst>
                    <a:gd name="connsiteX0" fmla="*/ 425669 w 425669"/>
                    <a:gd name="connsiteY0" fmla="*/ 0 h 488731"/>
                    <a:gd name="connsiteX1" fmla="*/ 0 w 425669"/>
                    <a:gd name="connsiteY1" fmla="*/ 15765 h 488731"/>
                    <a:gd name="connsiteX2" fmla="*/ 425669 w 425669"/>
                    <a:gd name="connsiteY2" fmla="*/ 488731 h 488731"/>
                    <a:gd name="connsiteX3" fmla="*/ 425669 w 425669"/>
                    <a:gd name="connsiteY3" fmla="*/ 0 h 488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669" h="488731">
                      <a:moveTo>
                        <a:pt x="425669" y="0"/>
                      </a:moveTo>
                      <a:lnTo>
                        <a:pt x="0" y="15765"/>
                      </a:lnTo>
                      <a:lnTo>
                        <a:pt x="425669" y="488731"/>
                      </a:lnTo>
                      <a:lnTo>
                        <a:pt x="425669" y="0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" name="Group 46"/>
              <p:cNvGrpSpPr/>
              <p:nvPr/>
            </p:nvGrpSpPr>
            <p:grpSpPr>
              <a:xfrm flipH="1" flipV="1">
                <a:off x="2990200" y="5396052"/>
                <a:ext cx="472966" cy="488731"/>
                <a:chOff x="2601310" y="4934607"/>
                <a:chExt cx="472966" cy="488731"/>
              </a:xfrm>
            </p:grpSpPr>
            <p:sp>
              <p:nvSpPr>
                <p:cNvPr id="49" name="Freeform 48"/>
                <p:cNvSpPr/>
                <p:nvPr/>
              </p:nvSpPr>
              <p:spPr bwMode="auto">
                <a:xfrm>
                  <a:off x="2601310" y="4934607"/>
                  <a:ext cx="425669" cy="488731"/>
                </a:xfrm>
                <a:custGeom>
                  <a:avLst/>
                  <a:gdLst>
                    <a:gd name="connsiteX0" fmla="*/ 425669 w 425669"/>
                    <a:gd name="connsiteY0" fmla="*/ 0 h 488731"/>
                    <a:gd name="connsiteX1" fmla="*/ 0 w 425669"/>
                    <a:gd name="connsiteY1" fmla="*/ 15765 h 488731"/>
                    <a:gd name="connsiteX2" fmla="*/ 425669 w 425669"/>
                    <a:gd name="connsiteY2" fmla="*/ 488731 h 488731"/>
                    <a:gd name="connsiteX3" fmla="*/ 425669 w 425669"/>
                    <a:gd name="connsiteY3" fmla="*/ 0 h 488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669" h="488731">
                      <a:moveTo>
                        <a:pt x="425669" y="0"/>
                      </a:moveTo>
                      <a:lnTo>
                        <a:pt x="0" y="15765"/>
                      </a:lnTo>
                      <a:lnTo>
                        <a:pt x="425669" y="488731"/>
                      </a:lnTo>
                      <a:lnTo>
                        <a:pt x="425669" y="0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 bwMode="auto">
                <a:xfrm>
                  <a:off x="2774731" y="5139559"/>
                  <a:ext cx="299545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1" name="Straight Arrow Connector 50"/>
                <p:cNvCxnSpPr>
                  <a:stCxn id="49" idx="1"/>
                  <a:endCxn id="49" idx="0"/>
                </p:cNvCxnSpPr>
                <p:nvPr/>
              </p:nvCxnSpPr>
              <p:spPr bwMode="auto">
                <a:xfrm flipV="1">
                  <a:off x="2601310" y="4934607"/>
                  <a:ext cx="425669" cy="15765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pic>
        <p:nvPicPr>
          <p:cNvPr id="59" name="Picture 58" descr="TP_tmp.b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0699" y="6075855"/>
            <a:ext cx="356615" cy="20421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/>
          <p:nvPr/>
        </p:nvCxnSpPr>
        <p:spPr bwMode="auto">
          <a:xfrm rot="5400000" flipH="1" flipV="1">
            <a:off x="3783724" y="4398579"/>
            <a:ext cx="85133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5400000" flipH="1" flipV="1">
            <a:off x="3999188" y="4550979"/>
            <a:ext cx="85133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rot="5400000" flipH="1" flipV="1">
            <a:off x="4372312" y="4529953"/>
            <a:ext cx="85133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5400000" flipH="1" flipV="1">
            <a:off x="4603542" y="4619289"/>
            <a:ext cx="85133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rot="5400000" flipH="1" flipV="1">
            <a:off x="4755942" y="4393305"/>
            <a:ext cx="851338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9" name="Picture 68" descr="TP_tmp.b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3692" y="3821386"/>
            <a:ext cx="685801" cy="280416"/>
          </a:xfrm>
          <a:prstGeom prst="rect">
            <a:avLst/>
          </a:prstGeom>
          <a:noFill/>
        </p:spPr>
      </p:pic>
      <p:grpSp>
        <p:nvGrpSpPr>
          <p:cNvPr id="20" name="Group 72"/>
          <p:cNvGrpSpPr/>
          <p:nvPr/>
        </p:nvGrpSpPr>
        <p:grpSpPr>
          <a:xfrm>
            <a:off x="3499945" y="5061524"/>
            <a:ext cx="867103" cy="992435"/>
            <a:chOff x="3499945" y="5061524"/>
            <a:chExt cx="867103" cy="992435"/>
          </a:xfrm>
        </p:grpSpPr>
        <p:sp>
          <p:nvSpPr>
            <p:cNvPr id="70" name="Arc 69"/>
            <p:cNvSpPr/>
            <p:nvPr/>
          </p:nvSpPr>
          <p:spPr bwMode="auto">
            <a:xfrm flipH="1">
              <a:off x="3499945" y="5092266"/>
              <a:ext cx="867103" cy="961693"/>
            </a:xfrm>
            <a:prstGeom prst="arc">
              <a:avLst>
                <a:gd name="adj1" fmla="val 16200000"/>
                <a:gd name="adj2" fmla="val 5596229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  <a:scene3d>
              <a:camera prst="isometricOffAxis2Right"/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 rot="5400000">
              <a:off x="3318642" y="5541579"/>
              <a:ext cx="961697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5" name="Arc 74"/>
          <p:cNvSpPr/>
          <p:nvPr/>
        </p:nvSpPr>
        <p:spPr bwMode="auto">
          <a:xfrm>
            <a:off x="5465435" y="5008176"/>
            <a:ext cx="867103" cy="961693"/>
          </a:xfrm>
          <a:prstGeom prst="arc">
            <a:avLst>
              <a:gd name="adj1" fmla="val 16200000"/>
              <a:gd name="adj2" fmla="val 559622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  <a:scene3d>
            <a:camera prst="isometricOffAxis2Left"/>
            <a:lightRig rig="threePt" dir="t"/>
          </a:scene3d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>
            <a:off x="5426026" y="5441723"/>
            <a:ext cx="961697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78" name="Picture 77" descr="TP_tmp.b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9747" y="5508297"/>
            <a:ext cx="356615" cy="176784"/>
          </a:xfrm>
          <a:prstGeom prst="rect">
            <a:avLst/>
          </a:prstGeom>
          <a:noFill/>
        </p:spPr>
      </p:pic>
      <p:pic>
        <p:nvPicPr>
          <p:cNvPr id="80" name="Picture 79" descr="TP_tmp.b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2133" y="5902434"/>
            <a:ext cx="356615" cy="204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744" y="274140"/>
            <a:ext cx="8741736" cy="515905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3017" y="352973"/>
            <a:ext cx="8406428" cy="59954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8785" y="352972"/>
            <a:ext cx="8763103" cy="652889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78272" y="557923"/>
            <a:ext cx="8787453" cy="459642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4587" y="321438"/>
            <a:ext cx="8763034" cy="26913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60488" y="3427248"/>
            <a:ext cx="8737489" cy="205713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274676" y="867103"/>
            <a:ext cx="1970690" cy="148195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253656" y="2328041"/>
            <a:ext cx="1970690" cy="148195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 bwMode="auto">
          <a:xfrm rot="5400000" flipH="1" flipV="1">
            <a:off x="7949763" y="1591005"/>
            <a:ext cx="26275" cy="14477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0"/>
          </p:cNvCxnSpPr>
          <p:nvPr/>
        </p:nvCxnSpPr>
        <p:spPr bwMode="auto">
          <a:xfrm rot="16200000" flipV="1">
            <a:off x="6680639" y="1769678"/>
            <a:ext cx="1114096" cy="26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6180082" y="2222938"/>
            <a:ext cx="204952" cy="22071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098220" y="2186152"/>
            <a:ext cx="204952" cy="22071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716" y="2150241"/>
            <a:ext cx="128015" cy="204214"/>
          </a:xfrm>
          <a:prstGeom prst="rect">
            <a:avLst/>
          </a:prstGeom>
          <a:noFill/>
        </p:spPr>
      </p:pic>
      <p:pic>
        <p:nvPicPr>
          <p:cNvPr id="13" name="Picture 12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340198" y="1987331"/>
            <a:ext cx="178196" cy="20584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0959" y="2181772"/>
            <a:ext cx="152400" cy="128016"/>
          </a:xfrm>
          <a:prstGeom prst="rect">
            <a:avLst/>
          </a:prstGeom>
          <a:noFill/>
        </p:spPr>
      </p:pic>
      <p:pic>
        <p:nvPicPr>
          <p:cNvPr id="17" name="Picture 16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72015" y="1214786"/>
            <a:ext cx="128015" cy="176783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3746" y="542157"/>
            <a:ext cx="5501765" cy="456451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20688" y="434975"/>
            <a:ext cx="74310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Completeness, compatibility etc….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566738" y="1247775"/>
            <a:ext cx="7996237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Requirements of a FE model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0" i="1"/>
              <a:t>Monotonic convergence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0" i="1"/>
              <a:t>Completeness </a:t>
            </a:r>
            <a:r>
              <a:rPr lang="en-US" b="0" i="1">
                <a:sym typeface="Wingdings" pitchFamily="2" charset="2"/>
              </a:rPr>
              <a:t></a:t>
            </a:r>
            <a:r>
              <a:rPr lang="en-US" b="0" i="1"/>
              <a:t> </a:t>
            </a:r>
            <a:r>
              <a:rPr lang="en-US" b="0"/>
              <a:t>Element must represent rigid body modes + constant strain states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928688" y="3279775"/>
            <a:ext cx="4122737" cy="334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Rectangle 7" descr="Dark upward diagonal"/>
          <p:cNvSpPr>
            <a:spLocks noChangeArrowheads="1"/>
          </p:cNvSpPr>
          <p:nvPr/>
        </p:nvSpPr>
        <p:spPr bwMode="auto">
          <a:xfrm>
            <a:off x="536575" y="2873375"/>
            <a:ext cx="377825" cy="116205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>
            <a:off x="3752850" y="2598738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289" name="Freeform 9"/>
          <p:cNvSpPr>
            <a:spLocks/>
          </p:cNvSpPr>
          <p:nvPr/>
        </p:nvSpPr>
        <p:spPr bwMode="auto">
          <a:xfrm>
            <a:off x="928688" y="3252788"/>
            <a:ext cx="4108450" cy="520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393" y="8"/>
              </a:cxn>
              <a:cxn ang="0">
                <a:pos x="905" y="54"/>
              </a:cxn>
              <a:cxn ang="0">
                <a:pos x="1810" y="173"/>
              </a:cxn>
              <a:cxn ang="0">
                <a:pos x="2588" y="328"/>
              </a:cxn>
            </a:cxnLst>
            <a:rect l="0" t="0" r="r" b="b"/>
            <a:pathLst>
              <a:path w="2588" h="328">
                <a:moveTo>
                  <a:pt x="0" y="8"/>
                </a:moveTo>
                <a:cubicBezTo>
                  <a:pt x="121" y="4"/>
                  <a:pt x="242" y="0"/>
                  <a:pt x="393" y="8"/>
                </a:cubicBezTo>
                <a:cubicBezTo>
                  <a:pt x="544" y="16"/>
                  <a:pt x="669" y="27"/>
                  <a:pt x="905" y="54"/>
                </a:cubicBezTo>
                <a:cubicBezTo>
                  <a:pt x="1141" y="81"/>
                  <a:pt x="1530" y="127"/>
                  <a:pt x="1810" y="173"/>
                </a:cubicBezTo>
                <a:cubicBezTo>
                  <a:pt x="2090" y="219"/>
                  <a:pt x="2339" y="273"/>
                  <a:pt x="2588" y="32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290" name="Freeform 10"/>
          <p:cNvSpPr>
            <a:spLocks/>
          </p:cNvSpPr>
          <p:nvPr/>
        </p:nvSpPr>
        <p:spPr bwMode="auto">
          <a:xfrm>
            <a:off x="895350" y="3619500"/>
            <a:ext cx="4108450" cy="520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393" y="8"/>
              </a:cxn>
              <a:cxn ang="0">
                <a:pos x="905" y="54"/>
              </a:cxn>
              <a:cxn ang="0">
                <a:pos x="1810" y="173"/>
              </a:cxn>
              <a:cxn ang="0">
                <a:pos x="2588" y="328"/>
              </a:cxn>
            </a:cxnLst>
            <a:rect l="0" t="0" r="r" b="b"/>
            <a:pathLst>
              <a:path w="2588" h="328">
                <a:moveTo>
                  <a:pt x="0" y="8"/>
                </a:moveTo>
                <a:cubicBezTo>
                  <a:pt x="121" y="4"/>
                  <a:pt x="242" y="0"/>
                  <a:pt x="393" y="8"/>
                </a:cubicBezTo>
                <a:cubicBezTo>
                  <a:pt x="544" y="16"/>
                  <a:pt x="669" y="27"/>
                  <a:pt x="905" y="54"/>
                </a:cubicBezTo>
                <a:cubicBezTo>
                  <a:pt x="1141" y="81"/>
                  <a:pt x="1530" y="127"/>
                  <a:pt x="1810" y="173"/>
                </a:cubicBezTo>
                <a:cubicBezTo>
                  <a:pt x="2090" y="219"/>
                  <a:pt x="2339" y="273"/>
                  <a:pt x="2588" y="32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 flipV="1">
            <a:off x="4978400" y="3759200"/>
            <a:ext cx="58738" cy="363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4383088" y="3265488"/>
            <a:ext cx="668337" cy="349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 rot="695565">
            <a:off x="4346575" y="3706813"/>
            <a:ext cx="668338" cy="34925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294" name="Text Box 14"/>
          <p:cNvSpPr txBox="1">
            <a:spLocks noChangeArrowheads="1"/>
          </p:cNvSpPr>
          <p:nvPr/>
        </p:nvSpPr>
        <p:spPr bwMode="auto">
          <a:xfrm>
            <a:off x="5457825" y="3090863"/>
            <a:ext cx="3338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Element must rotate and translate as a rigid body.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80" name="Picture 3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19088" y="571500"/>
            <a:ext cx="5613400" cy="34337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4454" name="Line 6"/>
          <p:cNvSpPr>
            <a:spLocks noChangeShapeType="1"/>
          </p:cNvSpPr>
          <p:nvPr/>
        </p:nvSpPr>
        <p:spPr bwMode="auto">
          <a:xfrm flipH="1">
            <a:off x="4775200" y="1320800"/>
            <a:ext cx="363538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58" name="Line 10"/>
          <p:cNvSpPr>
            <a:spLocks noChangeShapeType="1"/>
          </p:cNvSpPr>
          <p:nvPr/>
        </p:nvSpPr>
        <p:spPr bwMode="auto">
          <a:xfrm>
            <a:off x="6677025" y="2540000"/>
            <a:ext cx="17557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59" name="Line 11"/>
          <p:cNvSpPr>
            <a:spLocks noChangeShapeType="1"/>
          </p:cNvSpPr>
          <p:nvPr/>
        </p:nvSpPr>
        <p:spPr bwMode="auto">
          <a:xfrm flipV="1">
            <a:off x="8418513" y="1625600"/>
            <a:ext cx="392112" cy="1233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1" name="Line 13"/>
          <p:cNvSpPr>
            <a:spLocks noChangeShapeType="1"/>
          </p:cNvSpPr>
          <p:nvPr/>
        </p:nvSpPr>
        <p:spPr bwMode="auto">
          <a:xfrm flipV="1">
            <a:off x="4789488" y="2046288"/>
            <a:ext cx="2466975" cy="581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2" name="Line 14"/>
          <p:cNvSpPr>
            <a:spLocks noChangeShapeType="1"/>
          </p:cNvSpPr>
          <p:nvPr/>
        </p:nvSpPr>
        <p:spPr bwMode="auto">
          <a:xfrm flipV="1">
            <a:off x="5145088" y="762000"/>
            <a:ext cx="2466975" cy="581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 flipH="1">
            <a:off x="7185025" y="754063"/>
            <a:ext cx="420688" cy="1306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7185025" y="2060575"/>
            <a:ext cx="1233488" cy="7985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5" name="Line 17"/>
          <p:cNvSpPr>
            <a:spLocks noChangeShapeType="1"/>
          </p:cNvSpPr>
          <p:nvPr/>
        </p:nvSpPr>
        <p:spPr bwMode="auto">
          <a:xfrm>
            <a:off x="7620000" y="754063"/>
            <a:ext cx="1176338" cy="8429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6" name="Line 18"/>
          <p:cNvSpPr>
            <a:spLocks noChangeShapeType="1"/>
          </p:cNvSpPr>
          <p:nvPr/>
        </p:nvSpPr>
        <p:spPr bwMode="auto">
          <a:xfrm flipV="1">
            <a:off x="4397375" y="1871663"/>
            <a:ext cx="0" cy="148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7" name="Line 19"/>
          <p:cNvSpPr>
            <a:spLocks noChangeShapeType="1"/>
          </p:cNvSpPr>
          <p:nvPr/>
        </p:nvSpPr>
        <p:spPr bwMode="auto">
          <a:xfrm>
            <a:off x="4397375" y="3338513"/>
            <a:ext cx="1858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69" name="Line 21"/>
          <p:cNvSpPr>
            <a:spLocks noChangeShapeType="1"/>
          </p:cNvSpPr>
          <p:nvPr/>
        </p:nvSpPr>
        <p:spPr bwMode="auto">
          <a:xfrm>
            <a:off x="6677025" y="2525713"/>
            <a:ext cx="493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0" name="Line 22"/>
          <p:cNvSpPr>
            <a:spLocks noChangeShapeType="1"/>
          </p:cNvSpPr>
          <p:nvPr/>
        </p:nvSpPr>
        <p:spPr bwMode="auto">
          <a:xfrm flipV="1">
            <a:off x="7199313" y="2032000"/>
            <a:ext cx="0" cy="465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2" name="Line 24"/>
          <p:cNvSpPr>
            <a:spLocks noChangeShapeType="1"/>
          </p:cNvSpPr>
          <p:nvPr/>
        </p:nvSpPr>
        <p:spPr bwMode="auto">
          <a:xfrm flipV="1">
            <a:off x="7605713" y="754063"/>
            <a:ext cx="0" cy="46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3" name="Line 25"/>
          <p:cNvSpPr>
            <a:spLocks noChangeShapeType="1"/>
          </p:cNvSpPr>
          <p:nvPr/>
        </p:nvSpPr>
        <p:spPr bwMode="auto">
          <a:xfrm>
            <a:off x="6662738" y="1190625"/>
            <a:ext cx="0" cy="134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4" name="Line 26"/>
          <p:cNvSpPr>
            <a:spLocks noChangeShapeType="1"/>
          </p:cNvSpPr>
          <p:nvPr/>
        </p:nvSpPr>
        <p:spPr bwMode="auto">
          <a:xfrm>
            <a:off x="6646863" y="1176338"/>
            <a:ext cx="2149475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5" name="Line 27"/>
          <p:cNvSpPr>
            <a:spLocks noChangeShapeType="1"/>
          </p:cNvSpPr>
          <p:nvPr/>
        </p:nvSpPr>
        <p:spPr bwMode="auto">
          <a:xfrm flipV="1">
            <a:off x="5122863" y="1176338"/>
            <a:ext cx="1554162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6" name="Line 28"/>
          <p:cNvSpPr>
            <a:spLocks noChangeShapeType="1"/>
          </p:cNvSpPr>
          <p:nvPr/>
        </p:nvSpPr>
        <p:spPr bwMode="auto">
          <a:xfrm flipV="1">
            <a:off x="4818063" y="2554288"/>
            <a:ext cx="184467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477" name="Line 29"/>
          <p:cNvSpPr>
            <a:spLocks noChangeShapeType="1"/>
          </p:cNvSpPr>
          <p:nvPr/>
        </p:nvSpPr>
        <p:spPr bwMode="auto">
          <a:xfrm>
            <a:off x="6677025" y="1176338"/>
            <a:ext cx="928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261938" y="319088"/>
            <a:ext cx="60658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More on convergence</a:t>
            </a:r>
          </a:p>
        </p:txBody>
      </p:sp>
      <p:pic>
        <p:nvPicPr>
          <p:cNvPr id="1054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09625" y="993775"/>
            <a:ext cx="5937250" cy="29305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508000" y="4310063"/>
            <a:ext cx="8186738" cy="1201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Starting from a trial function and always adding more terms to it (equivalent to h </a:t>
            </a:r>
            <a:r>
              <a:rPr lang="en-US" b="0">
                <a:sym typeface="Wingdings" pitchFamily="2" charset="2"/>
              </a:rPr>
              <a:t></a:t>
            </a:r>
            <a:r>
              <a:rPr lang="en-US" b="0"/>
              <a:t> 0 in FEM) will always make the potential go towards a lower value.</a:t>
            </a:r>
          </a:p>
          <a:p>
            <a:pPr algn="l">
              <a:spcBef>
                <a:spcPct val="50000"/>
              </a:spcBef>
            </a:pPr>
            <a:r>
              <a:rPr lang="en-US" b="0"/>
              <a:t>Decrease in the total potential implies increase in the strain energy. Thus predicted stiffness is always higher than actual in FE analysis.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63333" y="416032"/>
            <a:ext cx="8739805" cy="589258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829300" y="671513"/>
            <a:ext cx="2395538" cy="14065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550863" y="957263"/>
            <a:ext cx="4978400" cy="15684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Spatially anisotropic elements depend on coordinate orientations.</a:t>
            </a:r>
          </a:p>
          <a:p>
            <a:pPr algn="l">
              <a:spcBef>
                <a:spcPct val="50000"/>
              </a:spcBef>
            </a:pPr>
            <a:endParaRPr lang="en-US" b="0"/>
          </a:p>
          <a:p>
            <a:pPr algn="l">
              <a:spcBef>
                <a:spcPct val="50000"/>
              </a:spcBef>
            </a:pPr>
            <a:r>
              <a:rPr lang="en-US" b="0"/>
              <a:t>Rate of convergence depends on the completeness of the polynomial used.</a:t>
            </a:r>
          </a:p>
        </p:txBody>
      </p:sp>
      <p:pic>
        <p:nvPicPr>
          <p:cNvPr id="106508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120775" y="3127375"/>
            <a:ext cx="5934075" cy="16557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994400" y="2379663"/>
            <a:ext cx="2598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Pascal’s triangle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42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19175" y="177800"/>
            <a:ext cx="5872163" cy="63865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2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76300" y="1139825"/>
            <a:ext cx="4121150" cy="40576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4964113" y="1089025"/>
            <a:ext cx="3744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orthonormality</a:t>
            </a:r>
          </a:p>
        </p:txBody>
      </p:sp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4848225" y="2119313"/>
            <a:ext cx="4049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Generalised eigenproblem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089025" y="841375"/>
            <a:ext cx="1306513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1255713" y="850900"/>
            <a:ext cx="1306512" cy="1147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6503988" y="855663"/>
            <a:ext cx="1306512" cy="1147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 rot="-1196440">
            <a:off x="6653213" y="620713"/>
            <a:ext cx="1306512" cy="1147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3957638" y="84772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3954463" y="706438"/>
            <a:ext cx="1306512" cy="1147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1135063" y="297497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 flipV="1">
            <a:off x="942975" y="2598738"/>
            <a:ext cx="1800225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 flipH="1">
            <a:off x="1843088" y="2582863"/>
            <a:ext cx="914400" cy="177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>
            <a:off x="942975" y="3425825"/>
            <a:ext cx="319088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2" name="Line 16"/>
          <p:cNvSpPr>
            <a:spLocks noChangeShapeType="1"/>
          </p:cNvSpPr>
          <p:nvPr/>
        </p:nvSpPr>
        <p:spPr bwMode="auto">
          <a:xfrm>
            <a:off x="1277938" y="4035425"/>
            <a:ext cx="579437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3" name="Rectangle 17"/>
          <p:cNvSpPr>
            <a:spLocks noChangeArrowheads="1"/>
          </p:cNvSpPr>
          <p:nvPr/>
        </p:nvSpPr>
        <p:spPr bwMode="auto">
          <a:xfrm>
            <a:off x="4002088" y="302577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95" name="Line 19"/>
          <p:cNvSpPr>
            <a:spLocks noChangeShapeType="1"/>
          </p:cNvSpPr>
          <p:nvPr/>
        </p:nvSpPr>
        <p:spPr bwMode="auto">
          <a:xfrm flipH="1">
            <a:off x="4165600" y="2714625"/>
            <a:ext cx="638175" cy="681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6" name="Line 20"/>
          <p:cNvSpPr>
            <a:spLocks noChangeShapeType="1"/>
          </p:cNvSpPr>
          <p:nvPr/>
        </p:nvSpPr>
        <p:spPr bwMode="auto">
          <a:xfrm flipH="1">
            <a:off x="3832225" y="3411538"/>
            <a:ext cx="333375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7" name="Line 21"/>
          <p:cNvSpPr>
            <a:spLocks noChangeShapeType="1"/>
          </p:cNvSpPr>
          <p:nvPr/>
        </p:nvSpPr>
        <p:spPr bwMode="auto">
          <a:xfrm>
            <a:off x="3875088" y="4078288"/>
            <a:ext cx="18430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8" name="Line 22"/>
          <p:cNvSpPr>
            <a:spLocks noChangeShapeType="1"/>
          </p:cNvSpPr>
          <p:nvPr/>
        </p:nvSpPr>
        <p:spPr bwMode="auto">
          <a:xfrm flipH="1" flipV="1">
            <a:off x="4803775" y="2684463"/>
            <a:ext cx="900113" cy="169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399" name="Rectangle 23"/>
          <p:cNvSpPr>
            <a:spLocks noChangeArrowheads="1"/>
          </p:cNvSpPr>
          <p:nvPr/>
        </p:nvSpPr>
        <p:spPr bwMode="auto">
          <a:xfrm>
            <a:off x="6599238" y="302577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400" name="Line 24"/>
          <p:cNvSpPr>
            <a:spLocks noChangeShapeType="1"/>
          </p:cNvSpPr>
          <p:nvPr/>
        </p:nvSpPr>
        <p:spPr bwMode="auto">
          <a:xfrm>
            <a:off x="6226175" y="2700338"/>
            <a:ext cx="725488" cy="104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401" name="Line 25"/>
          <p:cNvSpPr>
            <a:spLocks noChangeShapeType="1"/>
          </p:cNvSpPr>
          <p:nvPr/>
        </p:nvSpPr>
        <p:spPr bwMode="auto">
          <a:xfrm>
            <a:off x="6226175" y="2684463"/>
            <a:ext cx="139382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402" name="Line 26"/>
          <p:cNvSpPr>
            <a:spLocks noChangeShapeType="1"/>
          </p:cNvSpPr>
          <p:nvPr/>
        </p:nvSpPr>
        <p:spPr bwMode="auto">
          <a:xfrm>
            <a:off x="6951663" y="3759200"/>
            <a:ext cx="119062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403" name="Line 27"/>
          <p:cNvSpPr>
            <a:spLocks noChangeShapeType="1"/>
          </p:cNvSpPr>
          <p:nvPr/>
        </p:nvSpPr>
        <p:spPr bwMode="auto">
          <a:xfrm>
            <a:off x="7605713" y="3236913"/>
            <a:ext cx="565150" cy="1262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404" name="Rectangle 28"/>
          <p:cNvSpPr>
            <a:spLocks noChangeArrowheads="1"/>
          </p:cNvSpPr>
          <p:nvPr/>
        </p:nvSpPr>
        <p:spPr bwMode="auto">
          <a:xfrm>
            <a:off x="2173288" y="505777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405" name="Rectangle 29"/>
          <p:cNvSpPr>
            <a:spLocks noChangeArrowheads="1"/>
          </p:cNvSpPr>
          <p:nvPr/>
        </p:nvSpPr>
        <p:spPr bwMode="auto">
          <a:xfrm>
            <a:off x="2379663" y="4702175"/>
            <a:ext cx="900112" cy="1814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5278438" y="5043488"/>
            <a:ext cx="1306512" cy="1147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407" name="Rectangle 31"/>
          <p:cNvSpPr>
            <a:spLocks noChangeArrowheads="1"/>
          </p:cNvSpPr>
          <p:nvPr/>
        </p:nvSpPr>
        <p:spPr bwMode="auto">
          <a:xfrm>
            <a:off x="4964113" y="4730750"/>
            <a:ext cx="1901825" cy="1785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408" name="Text Box 32"/>
          <p:cNvSpPr txBox="1">
            <a:spLocks noChangeArrowheads="1"/>
          </p:cNvSpPr>
          <p:nvPr/>
        </p:nvSpPr>
        <p:spPr bwMode="auto">
          <a:xfrm>
            <a:off x="812800" y="363538"/>
            <a:ext cx="4645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Rigid body modes for a plane stress quad</a:t>
            </a:r>
          </a:p>
        </p:txBody>
      </p:sp>
      <p:sp>
        <p:nvSpPr>
          <p:cNvPr id="101409" name="Text Box 33"/>
          <p:cNvSpPr txBox="1">
            <a:spLocks noChangeArrowheads="1"/>
          </p:cNvSpPr>
          <p:nvPr/>
        </p:nvSpPr>
        <p:spPr bwMode="auto">
          <a:xfrm>
            <a:off x="449263" y="2220913"/>
            <a:ext cx="458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Flexural modes, 0.495, 0.495</a:t>
            </a:r>
          </a:p>
        </p:txBody>
      </p:sp>
      <p:sp>
        <p:nvSpPr>
          <p:cNvPr id="101410" name="Text Box 34"/>
          <p:cNvSpPr txBox="1">
            <a:spLocks noChangeArrowheads="1"/>
          </p:cNvSpPr>
          <p:nvPr/>
        </p:nvSpPr>
        <p:spPr bwMode="auto">
          <a:xfrm>
            <a:off x="6691313" y="2278063"/>
            <a:ext cx="227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Shear mode, 0.769</a:t>
            </a:r>
          </a:p>
        </p:txBody>
      </p:sp>
      <p:sp>
        <p:nvSpPr>
          <p:cNvPr id="101411" name="Text Box 35"/>
          <p:cNvSpPr txBox="1">
            <a:spLocks noChangeArrowheads="1"/>
          </p:cNvSpPr>
          <p:nvPr/>
        </p:nvSpPr>
        <p:spPr bwMode="auto">
          <a:xfrm>
            <a:off x="304800" y="5254625"/>
            <a:ext cx="1727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Stretch mode, 0.769</a:t>
            </a:r>
          </a:p>
        </p:txBody>
      </p:sp>
      <p:sp>
        <p:nvSpPr>
          <p:cNvPr id="101412" name="Text Box 36"/>
          <p:cNvSpPr txBox="1">
            <a:spLocks noChangeArrowheads="1"/>
          </p:cNvSpPr>
          <p:nvPr/>
        </p:nvSpPr>
        <p:spPr bwMode="auto">
          <a:xfrm>
            <a:off x="7069138" y="5094288"/>
            <a:ext cx="179863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Uniform extension mode 1.43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6723063" y="695325"/>
            <a:ext cx="1306512" cy="1147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auto">
          <a:xfrm flipH="1">
            <a:off x="6575425" y="479425"/>
            <a:ext cx="274638" cy="1204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09" name="Freeform 9"/>
          <p:cNvSpPr>
            <a:spLocks/>
          </p:cNvSpPr>
          <p:nvPr/>
        </p:nvSpPr>
        <p:spPr bwMode="auto">
          <a:xfrm>
            <a:off x="6850063" y="465138"/>
            <a:ext cx="493712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1" y="45"/>
              </a:cxn>
              <a:cxn ang="0">
                <a:pos x="311" y="82"/>
              </a:cxn>
            </a:cxnLst>
            <a:rect l="0" t="0" r="r" b="b"/>
            <a:pathLst>
              <a:path w="311" h="82">
                <a:moveTo>
                  <a:pt x="0" y="0"/>
                </a:moveTo>
                <a:cubicBezTo>
                  <a:pt x="24" y="15"/>
                  <a:pt x="49" y="31"/>
                  <a:pt x="101" y="45"/>
                </a:cubicBezTo>
                <a:cubicBezTo>
                  <a:pt x="153" y="59"/>
                  <a:pt x="276" y="76"/>
                  <a:pt x="311" y="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0" name="Freeform 10"/>
          <p:cNvSpPr>
            <a:spLocks/>
          </p:cNvSpPr>
          <p:nvPr/>
        </p:nvSpPr>
        <p:spPr bwMode="auto">
          <a:xfrm>
            <a:off x="6575425" y="1654175"/>
            <a:ext cx="884238" cy="146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" y="64"/>
              </a:cxn>
              <a:cxn ang="0">
                <a:pos x="347" y="83"/>
              </a:cxn>
              <a:cxn ang="0">
                <a:pos x="557" y="92"/>
              </a:cxn>
            </a:cxnLst>
            <a:rect l="0" t="0" r="r" b="b"/>
            <a:pathLst>
              <a:path w="557" h="92">
                <a:moveTo>
                  <a:pt x="0" y="0"/>
                </a:moveTo>
                <a:cubicBezTo>
                  <a:pt x="57" y="25"/>
                  <a:pt x="115" y="50"/>
                  <a:pt x="173" y="64"/>
                </a:cubicBezTo>
                <a:cubicBezTo>
                  <a:pt x="231" y="78"/>
                  <a:pt x="283" y="78"/>
                  <a:pt x="347" y="83"/>
                </a:cubicBezTo>
                <a:cubicBezTo>
                  <a:pt x="411" y="88"/>
                  <a:pt x="484" y="90"/>
                  <a:pt x="557" y="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 flipH="1">
            <a:off x="7396163" y="1662113"/>
            <a:ext cx="884237" cy="146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" y="64"/>
              </a:cxn>
              <a:cxn ang="0">
                <a:pos x="347" y="83"/>
              </a:cxn>
              <a:cxn ang="0">
                <a:pos x="557" y="92"/>
              </a:cxn>
            </a:cxnLst>
            <a:rect l="0" t="0" r="r" b="b"/>
            <a:pathLst>
              <a:path w="557" h="92">
                <a:moveTo>
                  <a:pt x="0" y="0"/>
                </a:moveTo>
                <a:cubicBezTo>
                  <a:pt x="57" y="25"/>
                  <a:pt x="115" y="50"/>
                  <a:pt x="173" y="64"/>
                </a:cubicBezTo>
                <a:cubicBezTo>
                  <a:pt x="231" y="78"/>
                  <a:pt x="283" y="78"/>
                  <a:pt x="347" y="83"/>
                </a:cubicBezTo>
                <a:cubicBezTo>
                  <a:pt x="411" y="88"/>
                  <a:pt x="484" y="90"/>
                  <a:pt x="557" y="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2" name="Freeform 12"/>
          <p:cNvSpPr>
            <a:spLocks/>
          </p:cNvSpPr>
          <p:nvPr/>
        </p:nvSpPr>
        <p:spPr bwMode="auto">
          <a:xfrm flipH="1">
            <a:off x="7321550" y="471488"/>
            <a:ext cx="493713" cy="130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1" y="45"/>
              </a:cxn>
              <a:cxn ang="0">
                <a:pos x="311" y="82"/>
              </a:cxn>
            </a:cxnLst>
            <a:rect l="0" t="0" r="r" b="b"/>
            <a:pathLst>
              <a:path w="311" h="82">
                <a:moveTo>
                  <a:pt x="0" y="0"/>
                </a:moveTo>
                <a:cubicBezTo>
                  <a:pt x="24" y="15"/>
                  <a:pt x="49" y="31"/>
                  <a:pt x="101" y="45"/>
                </a:cubicBezTo>
                <a:cubicBezTo>
                  <a:pt x="153" y="59"/>
                  <a:pt x="276" y="76"/>
                  <a:pt x="311" y="8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7823200" y="449263"/>
            <a:ext cx="449263" cy="120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6861175" y="2894013"/>
            <a:ext cx="1306513" cy="1147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>
            <a:off x="6646863" y="2887663"/>
            <a:ext cx="377825" cy="1190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>
            <a:off x="7924800" y="2887663"/>
            <a:ext cx="508000" cy="1176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7" name="Line 17"/>
          <p:cNvSpPr>
            <a:spLocks noChangeShapeType="1"/>
          </p:cNvSpPr>
          <p:nvPr/>
        </p:nvSpPr>
        <p:spPr bwMode="auto">
          <a:xfrm>
            <a:off x="6662738" y="4035425"/>
            <a:ext cx="175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>
            <a:off x="6778625" y="2278063"/>
            <a:ext cx="124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8593138" y="711200"/>
            <a:ext cx="0" cy="111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2422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71475" y="977900"/>
            <a:ext cx="5965825" cy="38258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363538" y="5341938"/>
            <a:ext cx="8243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Parasitic shear makes the Q4 element unusable in bending</a:t>
            </a:r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7038975" y="2351088"/>
            <a:ext cx="174625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7721600" y="2379663"/>
            <a:ext cx="188913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26" name="Freeform 26"/>
          <p:cNvSpPr>
            <a:spLocks/>
          </p:cNvSpPr>
          <p:nvPr/>
        </p:nvSpPr>
        <p:spPr bwMode="auto">
          <a:xfrm>
            <a:off x="7154863" y="2497138"/>
            <a:ext cx="609600" cy="161925"/>
          </a:xfrm>
          <a:custGeom>
            <a:avLst/>
            <a:gdLst/>
            <a:ahLst/>
            <a:cxnLst>
              <a:cxn ang="0">
                <a:pos x="0" y="9"/>
              </a:cxn>
              <a:cxn ang="0">
                <a:pos x="101" y="64"/>
              </a:cxn>
              <a:cxn ang="0">
                <a:pos x="247" y="91"/>
              </a:cxn>
              <a:cxn ang="0">
                <a:pos x="384" y="0"/>
              </a:cxn>
            </a:cxnLst>
            <a:rect l="0" t="0" r="r" b="b"/>
            <a:pathLst>
              <a:path w="384" h="102">
                <a:moveTo>
                  <a:pt x="0" y="9"/>
                </a:moveTo>
                <a:cubicBezTo>
                  <a:pt x="30" y="29"/>
                  <a:pt x="60" y="50"/>
                  <a:pt x="101" y="64"/>
                </a:cubicBezTo>
                <a:cubicBezTo>
                  <a:pt x="142" y="78"/>
                  <a:pt x="200" y="102"/>
                  <a:pt x="247" y="91"/>
                </a:cubicBezTo>
                <a:cubicBezTo>
                  <a:pt x="294" y="80"/>
                  <a:pt x="339" y="40"/>
                  <a:pt x="38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2427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354888" y="2322513"/>
            <a:ext cx="284162" cy="258762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41438" y="1103313"/>
            <a:ext cx="4103687" cy="12700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508000" y="3062288"/>
            <a:ext cx="8316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Parasitic shear gets worse with (a/b) ratio. This condition is known as shear locking.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595313" y="4106863"/>
            <a:ext cx="7910512" cy="14462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For completeness we require:</a:t>
            </a:r>
          </a:p>
          <a:p>
            <a:pPr algn="l">
              <a:spcBef>
                <a:spcPct val="50000"/>
              </a:spcBef>
            </a:pPr>
            <a:r>
              <a:rPr lang="en-US" b="0"/>
              <a:t>Rigid body modes to be represented (in 2-d two translations and one rotation)</a:t>
            </a:r>
          </a:p>
          <a:p>
            <a:pPr algn="l">
              <a:spcBef>
                <a:spcPct val="50000"/>
              </a:spcBef>
            </a:pPr>
            <a:r>
              <a:rPr lang="en-US" b="0"/>
              <a:t>Constant strain states must be represented (in 2-d two normal and one shear strain)</a:t>
            </a:r>
          </a:p>
          <a:p>
            <a:pPr algn="l">
              <a:spcBef>
                <a:spcPct val="50000"/>
              </a:spcBef>
            </a:pPr>
            <a:r>
              <a:rPr lang="en-US" b="0"/>
              <a:t>Interelement continuity of displacements must be satisfied.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392113" y="276225"/>
            <a:ext cx="6183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Isoparametric element formulation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609600" y="4876800"/>
            <a:ext cx="8258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First proposed by: B.M. Irons, Engineering applications of numerical integration in stiffness methods, AIAA Journal, v4, n11, 1966, 2035-2037.</a:t>
            </a:r>
          </a:p>
        </p:txBody>
      </p:sp>
      <p:pic>
        <p:nvPicPr>
          <p:cNvPr id="107529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25513" y="1344613"/>
            <a:ext cx="5930900" cy="30099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333375" y="304800"/>
            <a:ext cx="5313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The Q4 element revisited</a:t>
            </a:r>
          </a:p>
        </p:txBody>
      </p:sp>
      <p:pic>
        <p:nvPicPr>
          <p:cNvPr id="10855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03225" y="973138"/>
            <a:ext cx="7618413" cy="452437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058863" y="1379538"/>
            <a:ext cx="1597025" cy="1436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 flipV="1">
            <a:off x="1814513" y="769938"/>
            <a:ext cx="0" cy="132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1828800" y="2090738"/>
            <a:ext cx="1306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4645025" y="1450975"/>
            <a:ext cx="319088" cy="1204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4949825" y="2641600"/>
            <a:ext cx="2089150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 flipV="1">
            <a:off x="7038975" y="508000"/>
            <a:ext cx="508000" cy="239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 flipV="1">
            <a:off x="4645025" y="522288"/>
            <a:ext cx="290195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 flipV="1">
            <a:off x="4411663" y="2438400"/>
            <a:ext cx="0" cy="1131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>
            <a:off x="4397375" y="3541713"/>
            <a:ext cx="126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2" name="Line 14"/>
          <p:cNvSpPr>
            <a:spLocks noChangeShapeType="1"/>
          </p:cNvSpPr>
          <p:nvPr/>
        </p:nvSpPr>
        <p:spPr bwMode="auto">
          <a:xfrm flipH="1" flipV="1">
            <a:off x="4456113" y="827088"/>
            <a:ext cx="158750" cy="5222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3" name="Line 15"/>
          <p:cNvSpPr>
            <a:spLocks noChangeShapeType="1"/>
          </p:cNvSpPr>
          <p:nvPr/>
        </p:nvSpPr>
        <p:spPr bwMode="auto">
          <a:xfrm flipV="1">
            <a:off x="7561263" y="0"/>
            <a:ext cx="87312" cy="449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4" name="Line 16"/>
          <p:cNvSpPr>
            <a:spLocks noChangeShapeType="1"/>
          </p:cNvSpPr>
          <p:nvPr/>
        </p:nvSpPr>
        <p:spPr bwMode="auto">
          <a:xfrm flipH="1">
            <a:off x="4005263" y="1481138"/>
            <a:ext cx="581025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>
            <a:off x="7126288" y="2932113"/>
            <a:ext cx="769937" cy="1301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6" name="Line 18"/>
          <p:cNvSpPr>
            <a:spLocks noChangeShapeType="1"/>
          </p:cNvSpPr>
          <p:nvPr/>
        </p:nvSpPr>
        <p:spPr bwMode="auto">
          <a:xfrm>
            <a:off x="5384800" y="1204913"/>
            <a:ext cx="130175" cy="18716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7" name="Line 19"/>
          <p:cNvSpPr>
            <a:spLocks noChangeShapeType="1"/>
          </p:cNvSpPr>
          <p:nvPr/>
        </p:nvSpPr>
        <p:spPr bwMode="auto">
          <a:xfrm flipH="1">
            <a:off x="6502400" y="754063"/>
            <a:ext cx="363538" cy="2438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8" name="Line 20"/>
          <p:cNvSpPr>
            <a:spLocks noChangeShapeType="1"/>
          </p:cNvSpPr>
          <p:nvPr/>
        </p:nvSpPr>
        <p:spPr bwMode="auto">
          <a:xfrm flipH="1">
            <a:off x="5980113" y="1001713"/>
            <a:ext cx="28575" cy="2190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89" name="Line 21"/>
          <p:cNvSpPr>
            <a:spLocks noChangeShapeType="1"/>
          </p:cNvSpPr>
          <p:nvPr/>
        </p:nvSpPr>
        <p:spPr bwMode="auto">
          <a:xfrm flipV="1">
            <a:off x="4818063" y="1538288"/>
            <a:ext cx="3251200" cy="552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0" name="Line 22"/>
          <p:cNvSpPr>
            <a:spLocks noChangeShapeType="1"/>
          </p:cNvSpPr>
          <p:nvPr/>
        </p:nvSpPr>
        <p:spPr bwMode="auto">
          <a:xfrm flipV="1">
            <a:off x="4716463" y="914400"/>
            <a:ext cx="3368675" cy="841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1" name="Line 23"/>
          <p:cNvSpPr>
            <a:spLocks noChangeShapeType="1"/>
          </p:cNvSpPr>
          <p:nvPr/>
        </p:nvSpPr>
        <p:spPr bwMode="auto">
          <a:xfrm flipV="1">
            <a:off x="4891088" y="2278063"/>
            <a:ext cx="3367087" cy="117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2" name="Line 24"/>
          <p:cNvSpPr>
            <a:spLocks noChangeShapeType="1"/>
          </p:cNvSpPr>
          <p:nvPr/>
        </p:nvSpPr>
        <p:spPr bwMode="auto">
          <a:xfrm>
            <a:off x="1044575" y="1728788"/>
            <a:ext cx="203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3" name="Line 25"/>
          <p:cNvSpPr>
            <a:spLocks noChangeShapeType="1"/>
          </p:cNvSpPr>
          <p:nvPr/>
        </p:nvSpPr>
        <p:spPr bwMode="auto">
          <a:xfrm>
            <a:off x="1011238" y="2452688"/>
            <a:ext cx="203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4" name="Line 26"/>
          <p:cNvSpPr>
            <a:spLocks noChangeShapeType="1"/>
          </p:cNvSpPr>
          <p:nvPr/>
        </p:nvSpPr>
        <p:spPr bwMode="auto">
          <a:xfrm>
            <a:off x="1422400" y="1030288"/>
            <a:ext cx="0" cy="207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5" name="Line 27"/>
          <p:cNvSpPr>
            <a:spLocks noChangeShapeType="1"/>
          </p:cNvSpPr>
          <p:nvPr/>
        </p:nvSpPr>
        <p:spPr bwMode="auto">
          <a:xfrm>
            <a:off x="2232025" y="1011238"/>
            <a:ext cx="0" cy="207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6" name="Line 28"/>
          <p:cNvSpPr>
            <a:spLocks noChangeShapeType="1"/>
          </p:cNvSpPr>
          <p:nvPr/>
        </p:nvSpPr>
        <p:spPr bwMode="auto">
          <a:xfrm>
            <a:off x="1044575" y="209073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8" name="Line 30"/>
          <p:cNvSpPr>
            <a:spLocks noChangeShapeType="1"/>
          </p:cNvSpPr>
          <p:nvPr/>
        </p:nvSpPr>
        <p:spPr bwMode="auto">
          <a:xfrm>
            <a:off x="1827213" y="1035050"/>
            <a:ext cx="0" cy="207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599" name="Text Box 31"/>
          <p:cNvSpPr txBox="1">
            <a:spLocks noChangeArrowheads="1"/>
          </p:cNvSpPr>
          <p:nvPr/>
        </p:nvSpPr>
        <p:spPr bwMode="auto">
          <a:xfrm>
            <a:off x="838200" y="2786063"/>
            <a:ext cx="46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109600" name="Text Box 32"/>
          <p:cNvSpPr txBox="1">
            <a:spLocks noChangeArrowheads="1"/>
          </p:cNvSpPr>
          <p:nvPr/>
        </p:nvSpPr>
        <p:spPr bwMode="auto">
          <a:xfrm>
            <a:off x="2538413" y="2816225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</a:t>
            </a:r>
          </a:p>
        </p:txBody>
      </p:sp>
      <p:sp>
        <p:nvSpPr>
          <p:cNvPr id="109601" name="Text Box 33"/>
          <p:cNvSpPr txBox="1">
            <a:spLocks noChangeArrowheads="1"/>
          </p:cNvSpPr>
          <p:nvPr/>
        </p:nvSpPr>
        <p:spPr bwMode="auto">
          <a:xfrm>
            <a:off x="2540000" y="1103313"/>
            <a:ext cx="493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3</a:t>
            </a:r>
          </a:p>
        </p:txBody>
      </p:sp>
      <p:sp>
        <p:nvSpPr>
          <p:cNvPr id="109602" name="Text Box 34"/>
          <p:cNvSpPr txBox="1">
            <a:spLocks noChangeArrowheads="1"/>
          </p:cNvSpPr>
          <p:nvPr/>
        </p:nvSpPr>
        <p:spPr bwMode="auto">
          <a:xfrm>
            <a:off x="812800" y="1103313"/>
            <a:ext cx="652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4</a:t>
            </a:r>
          </a:p>
        </p:txBody>
      </p:sp>
      <p:sp>
        <p:nvSpPr>
          <p:cNvPr id="109605" name="Text Box 37"/>
          <p:cNvSpPr txBox="1">
            <a:spLocks noChangeArrowheads="1"/>
          </p:cNvSpPr>
          <p:nvPr/>
        </p:nvSpPr>
        <p:spPr bwMode="auto">
          <a:xfrm>
            <a:off x="4238625" y="581025"/>
            <a:ext cx="20462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r=-1</a:t>
            </a:r>
          </a:p>
        </p:txBody>
      </p:sp>
      <p:sp>
        <p:nvSpPr>
          <p:cNvPr id="109606" name="Text Box 38"/>
          <p:cNvSpPr txBox="1">
            <a:spLocks noChangeArrowheads="1"/>
          </p:cNvSpPr>
          <p:nvPr/>
        </p:nvSpPr>
        <p:spPr bwMode="auto">
          <a:xfrm>
            <a:off x="7605713" y="0"/>
            <a:ext cx="1117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r=1</a:t>
            </a:r>
          </a:p>
        </p:txBody>
      </p:sp>
      <p:sp>
        <p:nvSpPr>
          <p:cNvPr id="109608" name="Text Box 40"/>
          <p:cNvSpPr txBox="1">
            <a:spLocks noChangeArrowheads="1"/>
          </p:cNvSpPr>
          <p:nvPr/>
        </p:nvSpPr>
        <p:spPr bwMode="auto">
          <a:xfrm>
            <a:off x="6254750" y="3062288"/>
            <a:ext cx="942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r=1/2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7751763" y="2932113"/>
            <a:ext cx="682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s=-1</a:t>
            </a:r>
          </a:p>
        </p:txBody>
      </p:sp>
      <p:sp>
        <p:nvSpPr>
          <p:cNvPr id="109611" name="Text Box 43"/>
          <p:cNvSpPr txBox="1">
            <a:spLocks noChangeArrowheads="1"/>
          </p:cNvSpPr>
          <p:nvPr/>
        </p:nvSpPr>
        <p:spPr bwMode="auto">
          <a:xfrm>
            <a:off x="7924800" y="682625"/>
            <a:ext cx="798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s=1/2</a:t>
            </a:r>
          </a:p>
        </p:txBody>
      </p:sp>
      <p:sp>
        <p:nvSpPr>
          <p:cNvPr id="109612" name="Text Box 44"/>
          <p:cNvSpPr txBox="1">
            <a:spLocks noChangeArrowheads="1"/>
          </p:cNvSpPr>
          <p:nvPr/>
        </p:nvSpPr>
        <p:spPr bwMode="auto">
          <a:xfrm>
            <a:off x="7807325" y="2033588"/>
            <a:ext cx="857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s=-1/2</a:t>
            </a:r>
          </a:p>
        </p:txBody>
      </p:sp>
      <p:sp>
        <p:nvSpPr>
          <p:cNvPr id="109613" name="Text Box 45"/>
          <p:cNvSpPr txBox="1">
            <a:spLocks noChangeArrowheads="1"/>
          </p:cNvSpPr>
          <p:nvPr/>
        </p:nvSpPr>
        <p:spPr bwMode="auto">
          <a:xfrm>
            <a:off x="6858000" y="2952750"/>
            <a:ext cx="755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</a:t>
            </a:r>
          </a:p>
        </p:txBody>
      </p:sp>
      <p:sp>
        <p:nvSpPr>
          <p:cNvPr id="109614" name="Text Box 46"/>
          <p:cNvSpPr txBox="1">
            <a:spLocks noChangeArrowheads="1"/>
          </p:cNvSpPr>
          <p:nvPr/>
        </p:nvSpPr>
        <p:spPr bwMode="auto">
          <a:xfrm>
            <a:off x="7496175" y="254000"/>
            <a:ext cx="493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3</a:t>
            </a:r>
          </a:p>
        </p:txBody>
      </p:sp>
      <p:sp>
        <p:nvSpPr>
          <p:cNvPr id="109615" name="Text Box 47"/>
          <p:cNvSpPr txBox="1">
            <a:spLocks noChangeArrowheads="1"/>
          </p:cNvSpPr>
          <p:nvPr/>
        </p:nvSpPr>
        <p:spPr bwMode="auto">
          <a:xfrm>
            <a:off x="4537075" y="1096963"/>
            <a:ext cx="652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4</a:t>
            </a:r>
          </a:p>
        </p:txBody>
      </p:sp>
      <p:sp>
        <p:nvSpPr>
          <p:cNvPr id="109616" name="Text Box 48"/>
          <p:cNvSpPr txBox="1">
            <a:spLocks noChangeArrowheads="1"/>
          </p:cNvSpPr>
          <p:nvPr/>
        </p:nvSpPr>
        <p:spPr bwMode="auto">
          <a:xfrm>
            <a:off x="5057775" y="-2112963"/>
            <a:ext cx="46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109618" name="Text Box 50"/>
          <p:cNvSpPr txBox="1">
            <a:spLocks noChangeArrowheads="1"/>
          </p:cNvSpPr>
          <p:nvPr/>
        </p:nvSpPr>
        <p:spPr bwMode="auto">
          <a:xfrm>
            <a:off x="3584575" y="1490663"/>
            <a:ext cx="855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s=1</a:t>
            </a:r>
          </a:p>
        </p:txBody>
      </p:sp>
      <p:sp>
        <p:nvSpPr>
          <p:cNvPr id="109619" name="Text Box 51"/>
          <p:cNvSpPr txBox="1">
            <a:spLocks noChangeArrowheads="1"/>
          </p:cNvSpPr>
          <p:nvPr/>
        </p:nvSpPr>
        <p:spPr bwMode="auto">
          <a:xfrm>
            <a:off x="5067300" y="2887663"/>
            <a:ext cx="942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r=-1/2</a:t>
            </a:r>
          </a:p>
        </p:txBody>
      </p:sp>
      <p:sp>
        <p:nvSpPr>
          <p:cNvPr id="109620" name="Text Box 52"/>
          <p:cNvSpPr txBox="1">
            <a:spLocks noChangeArrowheads="1"/>
          </p:cNvSpPr>
          <p:nvPr/>
        </p:nvSpPr>
        <p:spPr bwMode="auto">
          <a:xfrm>
            <a:off x="3005138" y="2017713"/>
            <a:ext cx="1162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</a:t>
            </a:r>
          </a:p>
        </p:txBody>
      </p:sp>
      <p:sp>
        <p:nvSpPr>
          <p:cNvPr id="109621" name="Text Box 53"/>
          <p:cNvSpPr txBox="1">
            <a:spLocks noChangeArrowheads="1"/>
          </p:cNvSpPr>
          <p:nvPr/>
        </p:nvSpPr>
        <p:spPr bwMode="auto">
          <a:xfrm>
            <a:off x="1843088" y="595313"/>
            <a:ext cx="40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</a:t>
            </a:r>
          </a:p>
        </p:txBody>
      </p:sp>
      <p:sp>
        <p:nvSpPr>
          <p:cNvPr id="109622" name="Text Box 54"/>
          <p:cNvSpPr txBox="1">
            <a:spLocks noChangeArrowheads="1"/>
          </p:cNvSpPr>
          <p:nvPr/>
        </p:nvSpPr>
        <p:spPr bwMode="auto">
          <a:xfrm>
            <a:off x="5718175" y="3468688"/>
            <a:ext cx="363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x</a:t>
            </a:r>
          </a:p>
        </p:txBody>
      </p:sp>
      <p:sp>
        <p:nvSpPr>
          <p:cNvPr id="109623" name="Text Box 55"/>
          <p:cNvSpPr txBox="1">
            <a:spLocks noChangeArrowheads="1"/>
          </p:cNvSpPr>
          <p:nvPr/>
        </p:nvSpPr>
        <p:spPr bwMode="auto">
          <a:xfrm>
            <a:off x="4021138" y="2293938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y</a:t>
            </a:r>
          </a:p>
        </p:txBody>
      </p:sp>
      <p:sp>
        <p:nvSpPr>
          <p:cNvPr id="109625" name="Freeform 57"/>
          <p:cNvSpPr>
            <a:spLocks/>
          </p:cNvSpPr>
          <p:nvPr/>
        </p:nvSpPr>
        <p:spPr bwMode="auto">
          <a:xfrm>
            <a:off x="1450975" y="3135313"/>
            <a:ext cx="3600450" cy="868362"/>
          </a:xfrm>
          <a:custGeom>
            <a:avLst/>
            <a:gdLst/>
            <a:ahLst/>
            <a:cxnLst>
              <a:cxn ang="0">
                <a:pos x="2268" y="27"/>
              </a:cxn>
              <a:cxn ang="0">
                <a:pos x="1408" y="375"/>
              </a:cxn>
              <a:cxn ang="0">
                <a:pos x="540" y="484"/>
              </a:cxn>
              <a:cxn ang="0">
                <a:pos x="0" y="0"/>
              </a:cxn>
            </a:cxnLst>
            <a:rect l="0" t="0" r="r" b="b"/>
            <a:pathLst>
              <a:path w="2268" h="547">
                <a:moveTo>
                  <a:pt x="2268" y="27"/>
                </a:moveTo>
                <a:cubicBezTo>
                  <a:pt x="1982" y="163"/>
                  <a:pt x="1696" y="299"/>
                  <a:pt x="1408" y="375"/>
                </a:cubicBezTo>
                <a:cubicBezTo>
                  <a:pt x="1120" y="451"/>
                  <a:pt x="775" y="547"/>
                  <a:pt x="540" y="484"/>
                </a:cubicBezTo>
                <a:cubicBezTo>
                  <a:pt x="305" y="421"/>
                  <a:pt x="152" y="21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26" name="Freeform 58"/>
          <p:cNvSpPr>
            <a:spLocks/>
          </p:cNvSpPr>
          <p:nvPr/>
        </p:nvSpPr>
        <p:spPr bwMode="auto">
          <a:xfrm>
            <a:off x="2308225" y="3033713"/>
            <a:ext cx="3976688" cy="592137"/>
          </a:xfrm>
          <a:custGeom>
            <a:avLst/>
            <a:gdLst/>
            <a:ahLst/>
            <a:cxnLst>
              <a:cxn ang="0">
                <a:pos x="2505" y="155"/>
              </a:cxn>
              <a:cxn ang="0">
                <a:pos x="1097" y="347"/>
              </a:cxn>
              <a:cxn ang="0">
                <a:pos x="0" y="0"/>
              </a:cxn>
            </a:cxnLst>
            <a:rect l="0" t="0" r="r" b="b"/>
            <a:pathLst>
              <a:path w="2505" h="373">
                <a:moveTo>
                  <a:pt x="2505" y="155"/>
                </a:moveTo>
                <a:cubicBezTo>
                  <a:pt x="2009" y="264"/>
                  <a:pt x="1514" y="373"/>
                  <a:pt x="1097" y="347"/>
                </a:cubicBezTo>
                <a:cubicBezTo>
                  <a:pt x="680" y="321"/>
                  <a:pt x="340" y="16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27" name="Line 59"/>
          <p:cNvSpPr>
            <a:spLocks noChangeShapeType="1"/>
          </p:cNvSpPr>
          <p:nvPr/>
        </p:nvSpPr>
        <p:spPr bwMode="auto">
          <a:xfrm flipH="1">
            <a:off x="3048000" y="1712913"/>
            <a:ext cx="1828800" cy="42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28" name="Line 60"/>
          <p:cNvSpPr>
            <a:spLocks noChangeShapeType="1"/>
          </p:cNvSpPr>
          <p:nvPr/>
        </p:nvSpPr>
        <p:spPr bwMode="auto">
          <a:xfrm flipH="1">
            <a:off x="3019425" y="2379663"/>
            <a:ext cx="20018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29" name="Text Box 61"/>
          <p:cNvSpPr txBox="1">
            <a:spLocks noChangeArrowheads="1"/>
          </p:cNvSpPr>
          <p:nvPr/>
        </p:nvSpPr>
        <p:spPr bwMode="auto">
          <a:xfrm>
            <a:off x="942975" y="4049713"/>
            <a:ext cx="2265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Parent element</a:t>
            </a:r>
          </a:p>
        </p:txBody>
      </p:sp>
      <p:sp>
        <p:nvSpPr>
          <p:cNvPr id="109630" name="Text Box 62"/>
          <p:cNvSpPr txBox="1">
            <a:spLocks noChangeArrowheads="1"/>
          </p:cNvSpPr>
          <p:nvPr/>
        </p:nvSpPr>
        <p:spPr bwMode="auto">
          <a:xfrm>
            <a:off x="4760913" y="4049713"/>
            <a:ext cx="3178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Physical element</a:t>
            </a:r>
          </a:p>
        </p:txBody>
      </p:sp>
      <p:sp>
        <p:nvSpPr>
          <p:cNvPr id="109631" name="Line 63"/>
          <p:cNvSpPr>
            <a:spLocks noChangeShapeType="1"/>
          </p:cNvSpPr>
          <p:nvPr/>
        </p:nvSpPr>
        <p:spPr bwMode="auto">
          <a:xfrm flipV="1">
            <a:off x="1044575" y="493713"/>
            <a:ext cx="0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2" name="Line 64"/>
          <p:cNvSpPr>
            <a:spLocks noChangeShapeType="1"/>
          </p:cNvSpPr>
          <p:nvPr/>
        </p:nvSpPr>
        <p:spPr bwMode="auto">
          <a:xfrm>
            <a:off x="1044575" y="1016000"/>
            <a:ext cx="7699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3" name="Line 65"/>
          <p:cNvSpPr>
            <a:spLocks noChangeShapeType="1"/>
          </p:cNvSpPr>
          <p:nvPr/>
        </p:nvSpPr>
        <p:spPr bwMode="auto">
          <a:xfrm flipV="1">
            <a:off x="2647950" y="485775"/>
            <a:ext cx="0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4" name="Line 66"/>
          <p:cNvSpPr>
            <a:spLocks noChangeShapeType="1"/>
          </p:cNvSpPr>
          <p:nvPr/>
        </p:nvSpPr>
        <p:spPr bwMode="auto">
          <a:xfrm>
            <a:off x="1892300" y="1036638"/>
            <a:ext cx="769938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5" name="Line 67"/>
          <p:cNvSpPr>
            <a:spLocks noChangeShapeType="1"/>
          </p:cNvSpPr>
          <p:nvPr/>
        </p:nvSpPr>
        <p:spPr bwMode="auto">
          <a:xfrm flipH="1">
            <a:off x="434975" y="1379538"/>
            <a:ext cx="538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6" name="Line 68"/>
          <p:cNvSpPr>
            <a:spLocks noChangeShapeType="1"/>
          </p:cNvSpPr>
          <p:nvPr/>
        </p:nvSpPr>
        <p:spPr bwMode="auto">
          <a:xfrm flipH="1">
            <a:off x="442913" y="2098675"/>
            <a:ext cx="538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7" name="Line 69"/>
          <p:cNvSpPr>
            <a:spLocks noChangeShapeType="1"/>
          </p:cNvSpPr>
          <p:nvPr/>
        </p:nvSpPr>
        <p:spPr bwMode="auto">
          <a:xfrm flipH="1">
            <a:off x="420688" y="2801938"/>
            <a:ext cx="538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8" name="Line 70"/>
          <p:cNvSpPr>
            <a:spLocks noChangeShapeType="1"/>
          </p:cNvSpPr>
          <p:nvPr/>
        </p:nvSpPr>
        <p:spPr bwMode="auto">
          <a:xfrm>
            <a:off x="739775" y="1393825"/>
            <a:ext cx="0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39" name="Line 71"/>
          <p:cNvSpPr>
            <a:spLocks noChangeShapeType="1"/>
          </p:cNvSpPr>
          <p:nvPr/>
        </p:nvSpPr>
        <p:spPr bwMode="auto">
          <a:xfrm flipH="1">
            <a:off x="711200" y="2074863"/>
            <a:ext cx="14288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640" name="Text Box 72"/>
          <p:cNvSpPr txBox="1">
            <a:spLocks noChangeArrowheads="1"/>
          </p:cNvSpPr>
          <p:nvPr/>
        </p:nvSpPr>
        <p:spPr bwMode="auto">
          <a:xfrm>
            <a:off x="395288" y="1589088"/>
            <a:ext cx="465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109641" name="Text Box 73"/>
          <p:cNvSpPr txBox="1">
            <a:spLocks noChangeArrowheads="1"/>
          </p:cNvSpPr>
          <p:nvPr/>
        </p:nvSpPr>
        <p:spPr bwMode="auto">
          <a:xfrm>
            <a:off x="415925" y="2249488"/>
            <a:ext cx="46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109642" name="Text Box 74"/>
          <p:cNvSpPr txBox="1">
            <a:spLocks noChangeArrowheads="1"/>
          </p:cNvSpPr>
          <p:nvPr/>
        </p:nvSpPr>
        <p:spPr bwMode="auto">
          <a:xfrm>
            <a:off x="2049463" y="674688"/>
            <a:ext cx="465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  <p:sp>
        <p:nvSpPr>
          <p:cNvPr id="109643" name="Text Box 75"/>
          <p:cNvSpPr txBox="1">
            <a:spLocks noChangeArrowheads="1"/>
          </p:cNvSpPr>
          <p:nvPr/>
        </p:nvSpPr>
        <p:spPr bwMode="auto">
          <a:xfrm>
            <a:off x="1244600" y="623888"/>
            <a:ext cx="46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06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08113" y="714375"/>
            <a:ext cx="4681537" cy="59245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290513" y="319088"/>
            <a:ext cx="4194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Calculation of gradients in 2-d</a:t>
            </a:r>
          </a:p>
        </p:txBody>
      </p:sp>
      <p:sp>
        <p:nvSpPr>
          <p:cNvPr id="110602" name="Text Box 10"/>
          <p:cNvSpPr txBox="1">
            <a:spLocks noChangeArrowheads="1"/>
          </p:cNvSpPr>
          <p:nvPr/>
        </p:nvSpPr>
        <p:spPr bwMode="auto">
          <a:xfrm>
            <a:off x="4378325" y="4010025"/>
            <a:ext cx="725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J</a:t>
            </a:r>
          </a:p>
        </p:txBody>
      </p:sp>
      <p:sp>
        <p:nvSpPr>
          <p:cNvPr id="110603" name="Text Box 11"/>
          <p:cNvSpPr txBox="1">
            <a:spLocks noChangeArrowheads="1"/>
          </p:cNvSpPr>
          <p:nvPr/>
        </p:nvSpPr>
        <p:spPr bwMode="auto">
          <a:xfrm rot="5400000">
            <a:off x="4319588" y="3309938"/>
            <a:ext cx="681037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7200" b="0"/>
              <a:t>}</a:t>
            </a:r>
          </a:p>
        </p:txBody>
      </p:sp>
      <p:sp>
        <p:nvSpPr>
          <p:cNvPr id="110604" name="Text Box 12"/>
          <p:cNvSpPr txBox="1">
            <a:spLocks noChangeArrowheads="1"/>
          </p:cNvSpPr>
          <p:nvPr/>
        </p:nvSpPr>
        <p:spPr bwMode="auto">
          <a:xfrm>
            <a:off x="4716463" y="3995738"/>
            <a:ext cx="3671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Jacobian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4820" y="258378"/>
            <a:ext cx="8763068" cy="541024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5" name="Text Box 9"/>
          <p:cNvSpPr txBox="1">
            <a:spLocks noChangeArrowheads="1"/>
          </p:cNvSpPr>
          <p:nvPr/>
        </p:nvSpPr>
        <p:spPr bwMode="auto">
          <a:xfrm>
            <a:off x="5353050" y="3962400"/>
            <a:ext cx="3397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Follows from the Q4 element done earlier. Put a=b=1.</a:t>
            </a:r>
          </a:p>
        </p:txBody>
      </p:sp>
      <p:pic>
        <p:nvPicPr>
          <p:cNvPr id="111626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73100" y="273050"/>
            <a:ext cx="4713288" cy="517048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4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030288" y="1495425"/>
            <a:ext cx="7450137" cy="8683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12655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79788"/>
            <a:ext cx="9159875" cy="127158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420688" y="2032000"/>
            <a:ext cx="7083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Stiffness matrix needs to be integrated numerically.</a:t>
            </a:r>
          </a:p>
        </p:txBody>
      </p:sp>
      <p:sp>
        <p:nvSpPr>
          <p:cNvPr id="113670" name="Freeform 6"/>
          <p:cNvSpPr>
            <a:spLocks/>
          </p:cNvSpPr>
          <p:nvPr/>
        </p:nvSpPr>
        <p:spPr bwMode="auto">
          <a:xfrm>
            <a:off x="4905375" y="3273425"/>
            <a:ext cx="3773488" cy="427038"/>
          </a:xfrm>
          <a:custGeom>
            <a:avLst/>
            <a:gdLst/>
            <a:ahLst/>
            <a:cxnLst>
              <a:cxn ang="0">
                <a:pos x="0" y="269"/>
              </a:cxn>
              <a:cxn ang="0">
                <a:pos x="558" y="32"/>
              </a:cxn>
              <a:cxn ang="0">
                <a:pos x="1043" y="77"/>
              </a:cxn>
              <a:cxn ang="0">
                <a:pos x="1737" y="32"/>
              </a:cxn>
              <a:cxn ang="0">
                <a:pos x="2195" y="151"/>
              </a:cxn>
              <a:cxn ang="0">
                <a:pos x="2377" y="105"/>
              </a:cxn>
            </a:cxnLst>
            <a:rect l="0" t="0" r="r" b="b"/>
            <a:pathLst>
              <a:path w="2377" h="269">
                <a:moveTo>
                  <a:pt x="0" y="269"/>
                </a:moveTo>
                <a:cubicBezTo>
                  <a:pt x="192" y="166"/>
                  <a:pt x="384" y="64"/>
                  <a:pt x="558" y="32"/>
                </a:cubicBezTo>
                <a:cubicBezTo>
                  <a:pt x="732" y="0"/>
                  <a:pt x="847" y="77"/>
                  <a:pt x="1043" y="77"/>
                </a:cubicBezTo>
                <a:cubicBezTo>
                  <a:pt x="1239" y="77"/>
                  <a:pt x="1545" y="20"/>
                  <a:pt x="1737" y="32"/>
                </a:cubicBezTo>
                <a:cubicBezTo>
                  <a:pt x="1929" y="44"/>
                  <a:pt x="2088" y="139"/>
                  <a:pt x="2195" y="151"/>
                </a:cubicBezTo>
                <a:cubicBezTo>
                  <a:pt x="2302" y="163"/>
                  <a:pt x="2339" y="134"/>
                  <a:pt x="2377" y="10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 rot="-230750">
            <a:off x="6861175" y="3398838"/>
            <a:ext cx="652463" cy="347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 rot="197307">
            <a:off x="6886575" y="4364038"/>
            <a:ext cx="652463" cy="347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673" name="Freeform 9"/>
          <p:cNvSpPr>
            <a:spLocks/>
          </p:cNvSpPr>
          <p:nvPr/>
        </p:nvSpPr>
        <p:spPr bwMode="auto">
          <a:xfrm>
            <a:off x="4935538" y="3440113"/>
            <a:ext cx="3871912" cy="2109787"/>
          </a:xfrm>
          <a:custGeom>
            <a:avLst/>
            <a:gdLst/>
            <a:ahLst/>
            <a:cxnLst>
              <a:cxn ang="0">
                <a:pos x="0" y="164"/>
              </a:cxn>
              <a:cxn ang="0">
                <a:pos x="274" y="768"/>
              </a:cxn>
              <a:cxn ang="0">
                <a:pos x="585" y="868"/>
              </a:cxn>
              <a:cxn ang="0">
                <a:pos x="978" y="1179"/>
              </a:cxn>
              <a:cxn ang="0">
                <a:pos x="1773" y="1262"/>
              </a:cxn>
              <a:cxn ang="0">
                <a:pos x="2093" y="777"/>
              </a:cxn>
              <a:cxn ang="0">
                <a:pos x="2395" y="420"/>
              </a:cxn>
              <a:cxn ang="0">
                <a:pos x="2358" y="0"/>
              </a:cxn>
            </a:cxnLst>
            <a:rect l="0" t="0" r="r" b="b"/>
            <a:pathLst>
              <a:path w="2439" h="1329">
                <a:moveTo>
                  <a:pt x="0" y="164"/>
                </a:moveTo>
                <a:cubicBezTo>
                  <a:pt x="88" y="407"/>
                  <a:pt x="177" y="651"/>
                  <a:pt x="274" y="768"/>
                </a:cubicBezTo>
                <a:cubicBezTo>
                  <a:pt x="371" y="885"/>
                  <a:pt x="468" y="800"/>
                  <a:pt x="585" y="868"/>
                </a:cubicBezTo>
                <a:cubicBezTo>
                  <a:pt x="702" y="936"/>
                  <a:pt x="780" y="1113"/>
                  <a:pt x="978" y="1179"/>
                </a:cubicBezTo>
                <a:cubicBezTo>
                  <a:pt x="1176" y="1245"/>
                  <a:pt x="1587" y="1329"/>
                  <a:pt x="1773" y="1262"/>
                </a:cubicBezTo>
                <a:cubicBezTo>
                  <a:pt x="1959" y="1195"/>
                  <a:pt x="1989" y="917"/>
                  <a:pt x="2093" y="777"/>
                </a:cubicBezTo>
                <a:cubicBezTo>
                  <a:pt x="2197" y="637"/>
                  <a:pt x="2351" y="549"/>
                  <a:pt x="2395" y="420"/>
                </a:cubicBezTo>
                <a:cubicBezTo>
                  <a:pt x="2439" y="291"/>
                  <a:pt x="2398" y="145"/>
                  <a:pt x="235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rot="285613" flipH="1" flipV="1">
            <a:off x="6765925" y="2882900"/>
            <a:ext cx="42863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5" name="Line 11"/>
          <p:cNvSpPr>
            <a:spLocks noChangeShapeType="1"/>
          </p:cNvSpPr>
          <p:nvPr/>
        </p:nvSpPr>
        <p:spPr bwMode="auto">
          <a:xfrm rot="285613" flipH="1" flipV="1">
            <a:off x="6927850" y="2946400"/>
            <a:ext cx="42863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 rot="285613" flipH="1" flipV="1">
            <a:off x="7123113" y="2957513"/>
            <a:ext cx="42862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7" name="Line 13"/>
          <p:cNvSpPr>
            <a:spLocks noChangeShapeType="1"/>
          </p:cNvSpPr>
          <p:nvPr/>
        </p:nvSpPr>
        <p:spPr bwMode="auto">
          <a:xfrm rot="285613" flipH="1" flipV="1">
            <a:off x="7308850" y="2933700"/>
            <a:ext cx="42863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678" name="Line 14"/>
          <p:cNvSpPr>
            <a:spLocks noChangeShapeType="1"/>
          </p:cNvSpPr>
          <p:nvPr/>
        </p:nvSpPr>
        <p:spPr bwMode="auto">
          <a:xfrm rot="285613" flipH="1" flipV="1">
            <a:off x="7491413" y="2928938"/>
            <a:ext cx="42862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3691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938213" y="1112838"/>
            <a:ext cx="5729287" cy="59372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13693" name="Picture 29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7454900" y="2651125"/>
            <a:ext cx="119063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700" name="Picture 36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14300" y="3175000"/>
            <a:ext cx="5951538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6" name="Picture 6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57300" y="1027113"/>
            <a:ext cx="571658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3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41300" y="901700"/>
            <a:ext cx="5935663" cy="41846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304800" y="347663"/>
            <a:ext cx="5776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Numerical integration: Gauss quadrature-1d</a:t>
            </a:r>
          </a:p>
        </p:txBody>
      </p: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8504238" y="1801813"/>
            <a:ext cx="855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r=1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356225" y="0"/>
            <a:ext cx="3787775" cy="2193925"/>
            <a:chOff x="3173" y="1253"/>
            <a:chExt cx="2386" cy="1382"/>
          </a:xfrm>
        </p:grpSpPr>
        <p:sp>
          <p:nvSpPr>
            <p:cNvPr id="115718" name="Line 6"/>
            <p:cNvSpPr>
              <a:spLocks noChangeShapeType="1"/>
            </p:cNvSpPr>
            <p:nvPr/>
          </p:nvSpPr>
          <p:spPr bwMode="auto">
            <a:xfrm>
              <a:off x="3291" y="2350"/>
              <a:ext cx="22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19" name="Line 7"/>
            <p:cNvSpPr>
              <a:spLocks noChangeShapeType="1"/>
            </p:cNvSpPr>
            <p:nvPr/>
          </p:nvSpPr>
          <p:spPr bwMode="auto">
            <a:xfrm flipV="1">
              <a:off x="4471" y="1280"/>
              <a:ext cx="0" cy="1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20" name="Freeform 8"/>
            <p:cNvSpPr>
              <a:spLocks/>
            </p:cNvSpPr>
            <p:nvPr/>
          </p:nvSpPr>
          <p:spPr bwMode="auto">
            <a:xfrm>
              <a:off x="3209" y="1344"/>
              <a:ext cx="2350" cy="448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503" y="192"/>
                </a:cxn>
                <a:cxn ang="0">
                  <a:pos x="1280" y="27"/>
                </a:cxn>
                <a:cxn ang="0">
                  <a:pos x="2012" y="27"/>
                </a:cxn>
                <a:cxn ang="0">
                  <a:pos x="2350" y="137"/>
                </a:cxn>
              </a:cxnLst>
              <a:rect l="0" t="0" r="r" b="b"/>
              <a:pathLst>
                <a:path w="2350" h="448">
                  <a:moveTo>
                    <a:pt x="0" y="448"/>
                  </a:moveTo>
                  <a:cubicBezTo>
                    <a:pt x="145" y="355"/>
                    <a:pt x="290" y="262"/>
                    <a:pt x="503" y="192"/>
                  </a:cubicBezTo>
                  <a:cubicBezTo>
                    <a:pt x="716" y="122"/>
                    <a:pt x="1029" y="54"/>
                    <a:pt x="1280" y="27"/>
                  </a:cubicBezTo>
                  <a:cubicBezTo>
                    <a:pt x="1531" y="0"/>
                    <a:pt x="1834" y="9"/>
                    <a:pt x="2012" y="27"/>
                  </a:cubicBezTo>
                  <a:cubicBezTo>
                    <a:pt x="2190" y="45"/>
                    <a:pt x="2270" y="91"/>
                    <a:pt x="2350" y="13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21" name="Line 9"/>
            <p:cNvSpPr>
              <a:spLocks noChangeShapeType="1"/>
            </p:cNvSpPr>
            <p:nvPr/>
          </p:nvSpPr>
          <p:spPr bwMode="auto">
            <a:xfrm flipH="1">
              <a:off x="3392" y="1509"/>
              <a:ext cx="9" cy="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22" name="Line 10"/>
            <p:cNvSpPr>
              <a:spLocks noChangeShapeType="1"/>
            </p:cNvSpPr>
            <p:nvPr/>
          </p:nvSpPr>
          <p:spPr bwMode="auto">
            <a:xfrm>
              <a:off x="5467" y="1253"/>
              <a:ext cx="0" cy="12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23" name="Text Box 11"/>
            <p:cNvSpPr txBox="1">
              <a:spLocks noChangeArrowheads="1"/>
            </p:cNvSpPr>
            <p:nvPr/>
          </p:nvSpPr>
          <p:spPr bwMode="auto">
            <a:xfrm>
              <a:off x="3173" y="2423"/>
              <a:ext cx="48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/>
                <a:t>r=-1</a:t>
              </a:r>
            </a:p>
          </p:txBody>
        </p:sp>
        <p:sp>
          <p:nvSpPr>
            <p:cNvPr id="115725" name="Line 13"/>
            <p:cNvSpPr>
              <a:spLocks noChangeShapeType="1"/>
            </p:cNvSpPr>
            <p:nvPr/>
          </p:nvSpPr>
          <p:spPr bwMode="auto">
            <a:xfrm flipV="1">
              <a:off x="4471" y="1371"/>
              <a:ext cx="0" cy="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728" name="Rectangle 16"/>
            <p:cNvSpPr>
              <a:spLocks noChangeArrowheads="1"/>
            </p:cNvSpPr>
            <p:nvPr/>
          </p:nvSpPr>
          <p:spPr bwMode="auto">
            <a:xfrm>
              <a:off x="3401" y="1381"/>
              <a:ext cx="2057" cy="969"/>
            </a:xfrm>
            <a:prstGeom prst="rect">
              <a:avLst/>
            </a:prstGeom>
            <a:solidFill>
              <a:srgbClr val="FF3300">
                <a:alpha val="23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731" name="Line 19"/>
          <p:cNvSpPr>
            <a:spLocks noChangeShapeType="1"/>
          </p:cNvSpPr>
          <p:nvPr/>
        </p:nvSpPr>
        <p:spPr bwMode="auto">
          <a:xfrm flipV="1">
            <a:off x="3643313" y="4833938"/>
            <a:ext cx="522287" cy="1073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32" name="Line 20"/>
          <p:cNvSpPr>
            <a:spLocks noChangeShapeType="1"/>
          </p:cNvSpPr>
          <p:nvPr/>
        </p:nvSpPr>
        <p:spPr bwMode="auto">
          <a:xfrm flipH="1" flipV="1">
            <a:off x="4746625" y="4905375"/>
            <a:ext cx="666750" cy="65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33" name="Text Box 21"/>
          <p:cNvSpPr txBox="1">
            <a:spLocks noChangeArrowheads="1"/>
          </p:cNvSpPr>
          <p:nvPr/>
        </p:nvSpPr>
        <p:spPr bwMode="auto">
          <a:xfrm>
            <a:off x="4732338" y="5661025"/>
            <a:ext cx="3395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Sampling points between -1 and 1</a:t>
            </a:r>
          </a:p>
        </p:txBody>
      </p:sp>
      <p:sp>
        <p:nvSpPr>
          <p:cNvPr id="115734" name="Text Box 22"/>
          <p:cNvSpPr txBox="1">
            <a:spLocks noChangeArrowheads="1"/>
          </p:cNvSpPr>
          <p:nvPr/>
        </p:nvSpPr>
        <p:spPr bwMode="auto">
          <a:xfrm>
            <a:off x="2990850" y="5937250"/>
            <a:ext cx="2686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Weights</a:t>
            </a:r>
          </a:p>
        </p:txBody>
      </p:sp>
      <p:sp>
        <p:nvSpPr>
          <p:cNvPr id="115737" name="Line 25"/>
          <p:cNvSpPr>
            <a:spLocks noChangeShapeType="1"/>
          </p:cNvSpPr>
          <p:nvPr/>
        </p:nvSpPr>
        <p:spPr bwMode="auto">
          <a:xfrm>
            <a:off x="5202238" y="3998913"/>
            <a:ext cx="3586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38" name="Line 26"/>
          <p:cNvSpPr>
            <a:spLocks noChangeShapeType="1"/>
          </p:cNvSpPr>
          <p:nvPr/>
        </p:nvSpPr>
        <p:spPr bwMode="auto">
          <a:xfrm flipV="1">
            <a:off x="7075488" y="2300288"/>
            <a:ext cx="0" cy="200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39" name="Freeform 27"/>
          <p:cNvSpPr>
            <a:spLocks/>
          </p:cNvSpPr>
          <p:nvPr/>
        </p:nvSpPr>
        <p:spPr bwMode="auto">
          <a:xfrm>
            <a:off x="5072063" y="2401888"/>
            <a:ext cx="3730625" cy="711200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503" y="192"/>
              </a:cxn>
              <a:cxn ang="0">
                <a:pos x="1280" y="27"/>
              </a:cxn>
              <a:cxn ang="0">
                <a:pos x="2012" y="27"/>
              </a:cxn>
              <a:cxn ang="0">
                <a:pos x="2350" y="137"/>
              </a:cxn>
            </a:cxnLst>
            <a:rect l="0" t="0" r="r" b="b"/>
            <a:pathLst>
              <a:path w="2350" h="448">
                <a:moveTo>
                  <a:pt x="0" y="448"/>
                </a:moveTo>
                <a:cubicBezTo>
                  <a:pt x="145" y="355"/>
                  <a:pt x="290" y="262"/>
                  <a:pt x="503" y="192"/>
                </a:cubicBezTo>
                <a:cubicBezTo>
                  <a:pt x="716" y="122"/>
                  <a:pt x="1029" y="54"/>
                  <a:pt x="1280" y="27"/>
                </a:cubicBezTo>
                <a:cubicBezTo>
                  <a:pt x="1531" y="0"/>
                  <a:pt x="1834" y="9"/>
                  <a:pt x="2012" y="27"/>
                </a:cubicBezTo>
                <a:cubicBezTo>
                  <a:pt x="2190" y="45"/>
                  <a:pt x="2270" y="91"/>
                  <a:pt x="2350" y="13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40" name="Line 28"/>
          <p:cNvSpPr>
            <a:spLocks noChangeShapeType="1"/>
          </p:cNvSpPr>
          <p:nvPr/>
        </p:nvSpPr>
        <p:spPr bwMode="auto">
          <a:xfrm flipH="1">
            <a:off x="5362575" y="2663825"/>
            <a:ext cx="14288" cy="156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41" name="Line 29"/>
          <p:cNvSpPr>
            <a:spLocks noChangeShapeType="1"/>
          </p:cNvSpPr>
          <p:nvPr/>
        </p:nvSpPr>
        <p:spPr bwMode="auto">
          <a:xfrm>
            <a:off x="8656638" y="2257425"/>
            <a:ext cx="0" cy="206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5014913" y="4114800"/>
            <a:ext cx="768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r=-1</a:t>
            </a:r>
          </a:p>
        </p:txBody>
      </p:sp>
      <p:sp>
        <p:nvSpPr>
          <p:cNvPr id="115745" name="Text Box 33"/>
          <p:cNvSpPr txBox="1">
            <a:spLocks noChangeArrowheads="1"/>
          </p:cNvSpPr>
          <p:nvPr/>
        </p:nvSpPr>
        <p:spPr bwMode="auto">
          <a:xfrm>
            <a:off x="8288338" y="4097338"/>
            <a:ext cx="8556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r=1</a:t>
            </a:r>
          </a:p>
        </p:txBody>
      </p:sp>
      <p:sp>
        <p:nvSpPr>
          <p:cNvPr id="115746" name="Line 34"/>
          <p:cNvSpPr>
            <a:spLocks noChangeShapeType="1"/>
          </p:cNvSpPr>
          <p:nvPr/>
        </p:nvSpPr>
        <p:spPr bwMode="auto">
          <a:xfrm flipV="1">
            <a:off x="6191250" y="2608263"/>
            <a:ext cx="0" cy="139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47" name="Line 35"/>
          <p:cNvSpPr>
            <a:spLocks noChangeShapeType="1"/>
          </p:cNvSpPr>
          <p:nvPr/>
        </p:nvSpPr>
        <p:spPr bwMode="auto">
          <a:xfrm flipV="1">
            <a:off x="7989888" y="2413000"/>
            <a:ext cx="14287" cy="157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5711825" y="2622550"/>
            <a:ext cx="958850" cy="1365250"/>
          </a:xfrm>
          <a:prstGeom prst="rect">
            <a:avLst/>
          </a:prstGeom>
          <a:solidFill>
            <a:srgbClr val="FF00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7521575" y="2413000"/>
            <a:ext cx="944563" cy="1589088"/>
          </a:xfrm>
          <a:prstGeom prst="rect">
            <a:avLst/>
          </a:prstGeom>
          <a:solidFill>
            <a:srgbClr val="FF0000">
              <a:alpha val="2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276225" y="319088"/>
            <a:ext cx="5588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The idea behind a quadrature scheme….</a:t>
            </a:r>
          </a:p>
        </p:txBody>
      </p:sp>
      <p:pic>
        <p:nvPicPr>
          <p:cNvPr id="116749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11238"/>
            <a:ext cx="5886450" cy="52387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7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81025" y="581025"/>
            <a:ext cx="5932488" cy="5030788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41" name="Group 57"/>
          <p:cNvGraphicFramePr>
            <a:graphicFrameLocks noGrp="1"/>
          </p:cNvGraphicFramePr>
          <p:nvPr/>
        </p:nvGraphicFramePr>
        <p:xfrm>
          <a:off x="1524000" y="1397000"/>
          <a:ext cx="6096000" cy="4552696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Sampling points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weights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0.57735,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-0.57735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0.77459,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-0.77459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0.5555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0.5555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0.8888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0.86114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-0.86114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0.33998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-0.33998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0.34785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0.34785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0.65214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0.65214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42" name="Text Box 58"/>
          <p:cNvSpPr txBox="1">
            <a:spLocks noChangeArrowheads="1"/>
          </p:cNvSpPr>
          <p:nvPr/>
        </p:nvSpPr>
        <p:spPr bwMode="auto">
          <a:xfrm>
            <a:off x="276225" y="406400"/>
            <a:ext cx="640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Gauss quadrature: sample points and weights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508000" y="5443538"/>
            <a:ext cx="7924800" cy="3460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Important rule: n point Gauss quadrature integrates a polynomial of order 2n-1 exactly</a:t>
            </a:r>
          </a:p>
        </p:txBody>
      </p:sp>
      <p:pic>
        <p:nvPicPr>
          <p:cNvPr id="11981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1450" y="998538"/>
            <a:ext cx="8829675" cy="4002087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363538" y="333375"/>
            <a:ext cx="48466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GI in 2-d</a:t>
            </a:r>
          </a:p>
        </p:txBody>
      </p:sp>
      <p:pic>
        <p:nvPicPr>
          <p:cNvPr id="1208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15975" y="981075"/>
            <a:ext cx="5818188" cy="22463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20839" name="Line 7"/>
          <p:cNvSpPr>
            <a:spLocks noChangeShapeType="1"/>
          </p:cNvSpPr>
          <p:nvPr/>
        </p:nvSpPr>
        <p:spPr bwMode="auto">
          <a:xfrm flipV="1">
            <a:off x="5819775" y="3395663"/>
            <a:ext cx="2381250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0" name="Line 8"/>
          <p:cNvSpPr>
            <a:spLocks noChangeShapeType="1"/>
          </p:cNvSpPr>
          <p:nvPr/>
        </p:nvSpPr>
        <p:spPr bwMode="auto">
          <a:xfrm flipH="1">
            <a:off x="7967663" y="3395663"/>
            <a:ext cx="261937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 flipH="1">
            <a:off x="6124575" y="5545138"/>
            <a:ext cx="1814513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 flipH="1" flipV="1">
            <a:off x="5834063" y="3948113"/>
            <a:ext cx="304800" cy="162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 flipV="1">
            <a:off x="6299200" y="3730625"/>
            <a:ext cx="2308225" cy="595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 flipV="1">
            <a:off x="6415088" y="5080000"/>
            <a:ext cx="2263775" cy="87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5" name="Line 13"/>
          <p:cNvSpPr>
            <a:spLocks noChangeShapeType="1"/>
          </p:cNvSpPr>
          <p:nvPr/>
        </p:nvSpPr>
        <p:spPr bwMode="auto">
          <a:xfrm>
            <a:off x="6256338" y="3440113"/>
            <a:ext cx="376237" cy="2379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 flipH="1">
            <a:off x="7605713" y="3019425"/>
            <a:ext cx="87312" cy="3033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7" name="Line 15"/>
          <p:cNvSpPr>
            <a:spLocks noChangeShapeType="1"/>
          </p:cNvSpPr>
          <p:nvPr/>
        </p:nvSpPr>
        <p:spPr bwMode="auto">
          <a:xfrm flipH="1" flipV="1">
            <a:off x="6923088" y="3163888"/>
            <a:ext cx="160337" cy="1495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48" name="Line 16"/>
          <p:cNvSpPr>
            <a:spLocks noChangeShapeType="1"/>
          </p:cNvSpPr>
          <p:nvPr/>
        </p:nvSpPr>
        <p:spPr bwMode="auto">
          <a:xfrm flipV="1">
            <a:off x="7112000" y="4368800"/>
            <a:ext cx="1582738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20849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69163" y="2751138"/>
            <a:ext cx="831850" cy="2095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20851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160713"/>
            <a:ext cx="971550" cy="2095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20853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12125" y="3481388"/>
            <a:ext cx="822325" cy="2095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120855" name="Picture 2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13688" y="4835525"/>
            <a:ext cx="962025" cy="2095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120856" name="Text Box 24"/>
          <p:cNvSpPr txBox="1">
            <a:spLocks noChangeArrowheads="1"/>
          </p:cNvSpPr>
          <p:nvPr/>
        </p:nvSpPr>
        <p:spPr bwMode="auto">
          <a:xfrm>
            <a:off x="479425" y="3773488"/>
            <a:ext cx="4978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For the Q4 element, 2X2 quadrature is required</a:t>
            </a:r>
          </a:p>
        </p:txBody>
      </p:sp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1306513" y="4411663"/>
            <a:ext cx="3686175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                              1</a:t>
            </a:r>
          </a:p>
          <a:p>
            <a:pPr algn="l">
              <a:spcBef>
                <a:spcPct val="50000"/>
              </a:spcBef>
            </a:pPr>
            <a:r>
              <a:rPr lang="en-US" b="0"/>
              <a:t>                          r       s</a:t>
            </a:r>
          </a:p>
          <a:p>
            <a:pPr algn="l">
              <a:spcBef>
                <a:spcPct val="50000"/>
              </a:spcBef>
            </a:pPr>
            <a:r>
              <a:rPr lang="en-US" b="0"/>
              <a:t>                 r</a:t>
            </a:r>
            <a:r>
              <a:rPr lang="en-US" b="0" baseline="30000"/>
              <a:t>2 </a:t>
            </a:r>
            <a:r>
              <a:rPr lang="en-US" b="0"/>
              <a:t>         rs        s</a:t>
            </a:r>
            <a:r>
              <a:rPr lang="en-US" b="0" baseline="30000"/>
              <a:t>2</a:t>
            </a:r>
          </a:p>
          <a:p>
            <a:pPr algn="l">
              <a:spcBef>
                <a:spcPct val="50000"/>
              </a:spcBef>
            </a:pPr>
            <a:r>
              <a:rPr lang="en-US" b="0"/>
              <a:t>          r</a:t>
            </a:r>
            <a:r>
              <a:rPr lang="en-US" b="0" baseline="30000"/>
              <a:t>3</a:t>
            </a:r>
            <a:r>
              <a:rPr lang="en-US" b="0"/>
              <a:t>        r</a:t>
            </a:r>
            <a:r>
              <a:rPr lang="en-US" b="0" baseline="30000"/>
              <a:t>2</a:t>
            </a:r>
            <a:r>
              <a:rPr lang="en-US" b="0"/>
              <a:t>s          rs</a:t>
            </a:r>
            <a:r>
              <a:rPr lang="en-US" b="0" baseline="30000"/>
              <a:t>2</a:t>
            </a:r>
            <a:r>
              <a:rPr lang="en-US" b="0"/>
              <a:t>       s</a:t>
            </a:r>
            <a:r>
              <a:rPr lang="en-US" b="0" baseline="30000"/>
              <a:t>3</a:t>
            </a:r>
          </a:p>
        </p:txBody>
      </p:sp>
      <p:sp>
        <p:nvSpPr>
          <p:cNvPr id="120858" name="Line 26"/>
          <p:cNvSpPr>
            <a:spLocks noChangeShapeType="1"/>
          </p:cNvSpPr>
          <p:nvPr/>
        </p:nvSpPr>
        <p:spPr bwMode="auto">
          <a:xfrm>
            <a:off x="1654175" y="5021263"/>
            <a:ext cx="1046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59" name="Line 27"/>
          <p:cNvSpPr>
            <a:spLocks noChangeShapeType="1"/>
          </p:cNvSpPr>
          <p:nvPr/>
        </p:nvSpPr>
        <p:spPr bwMode="auto">
          <a:xfrm>
            <a:off x="2728913" y="5037138"/>
            <a:ext cx="406400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60" name="Line 28"/>
          <p:cNvSpPr>
            <a:spLocks noChangeShapeType="1"/>
          </p:cNvSpPr>
          <p:nvPr/>
        </p:nvSpPr>
        <p:spPr bwMode="auto">
          <a:xfrm flipV="1">
            <a:off x="3163888" y="4978400"/>
            <a:ext cx="508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0861" name="Text Box 29"/>
          <p:cNvSpPr txBox="1">
            <a:spLocks noChangeArrowheads="1"/>
          </p:cNvSpPr>
          <p:nvPr/>
        </p:nvSpPr>
        <p:spPr bwMode="auto">
          <a:xfrm>
            <a:off x="1558925" y="4713288"/>
            <a:ext cx="1249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2X2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62407" y="599108"/>
            <a:ext cx="8786498" cy="419057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49" y="668282"/>
            <a:ext cx="5739396" cy="3252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420688" y="333375"/>
            <a:ext cx="5370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/>
              <a:t>Quadratic traingle (Linear strain triangle)</a:t>
            </a:r>
          </a:p>
        </p:txBody>
      </p:sp>
      <p:sp>
        <p:nvSpPr>
          <p:cNvPr id="92165" name="AutoShape 5"/>
          <p:cNvSpPr>
            <a:spLocks noChangeArrowheads="1"/>
          </p:cNvSpPr>
          <p:nvPr/>
        </p:nvSpPr>
        <p:spPr bwMode="auto">
          <a:xfrm>
            <a:off x="5138738" y="1016000"/>
            <a:ext cx="1812925" cy="1552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6" name="Oval 6"/>
          <p:cNvSpPr>
            <a:spLocks noChangeArrowheads="1"/>
          </p:cNvSpPr>
          <p:nvPr/>
        </p:nvSpPr>
        <p:spPr bwMode="auto">
          <a:xfrm>
            <a:off x="5138738" y="249396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7" name="Oval 7"/>
          <p:cNvSpPr>
            <a:spLocks noChangeArrowheads="1"/>
          </p:cNvSpPr>
          <p:nvPr/>
        </p:nvSpPr>
        <p:spPr bwMode="auto">
          <a:xfrm>
            <a:off x="6886575" y="248761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8" name="Oval 8"/>
          <p:cNvSpPr>
            <a:spLocks noChangeArrowheads="1"/>
          </p:cNvSpPr>
          <p:nvPr/>
        </p:nvSpPr>
        <p:spPr bwMode="auto">
          <a:xfrm>
            <a:off x="6007100" y="96996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9" name="Oval 9"/>
          <p:cNvSpPr>
            <a:spLocks noChangeArrowheads="1"/>
          </p:cNvSpPr>
          <p:nvPr/>
        </p:nvSpPr>
        <p:spPr bwMode="auto">
          <a:xfrm>
            <a:off x="5522913" y="176212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6038850" y="253682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6451600" y="17335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2173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35000" y="3033713"/>
            <a:ext cx="6508750" cy="217805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479425" y="465138"/>
            <a:ext cx="5224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 small example problem with CSTs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973138" y="2119313"/>
            <a:ext cx="2597150" cy="22494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28" name="Line 12"/>
          <p:cNvSpPr>
            <a:spLocks noChangeShapeType="1"/>
          </p:cNvSpPr>
          <p:nvPr/>
        </p:nvSpPr>
        <p:spPr bwMode="auto">
          <a:xfrm>
            <a:off x="987425" y="2119313"/>
            <a:ext cx="2597150" cy="2263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29" name="Line 13"/>
          <p:cNvSpPr>
            <a:spLocks noChangeShapeType="1"/>
          </p:cNvSpPr>
          <p:nvPr/>
        </p:nvSpPr>
        <p:spPr bwMode="auto">
          <a:xfrm flipV="1">
            <a:off x="973138" y="2119313"/>
            <a:ext cx="2597150" cy="2249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31" name="AutoShape 15"/>
          <p:cNvSpPr>
            <a:spLocks noChangeAspect="1" noChangeArrowheads="1"/>
          </p:cNvSpPr>
          <p:nvPr/>
        </p:nvSpPr>
        <p:spPr bwMode="auto">
          <a:xfrm>
            <a:off x="728663" y="4384675"/>
            <a:ext cx="528637" cy="4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2" name="Oval 16"/>
          <p:cNvSpPr>
            <a:spLocks noChangeArrowheads="1"/>
          </p:cNvSpPr>
          <p:nvPr/>
        </p:nvSpPr>
        <p:spPr bwMode="auto">
          <a:xfrm>
            <a:off x="3395663" y="4368800"/>
            <a:ext cx="319087" cy="363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4" name="Oval 18"/>
          <p:cNvSpPr>
            <a:spLocks noChangeArrowheads="1"/>
          </p:cNvSpPr>
          <p:nvPr/>
        </p:nvSpPr>
        <p:spPr bwMode="auto">
          <a:xfrm>
            <a:off x="661988" y="2032000"/>
            <a:ext cx="304800" cy="2905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5" name="Rectangle 19" descr="Dark downward diagonal"/>
          <p:cNvSpPr>
            <a:spLocks noChangeArrowheads="1"/>
          </p:cNvSpPr>
          <p:nvPr/>
        </p:nvSpPr>
        <p:spPr bwMode="auto">
          <a:xfrm>
            <a:off x="3222625" y="4745038"/>
            <a:ext cx="739775" cy="290512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6" name="Rectangle 20" descr="Dark downward diagonal"/>
          <p:cNvSpPr>
            <a:spLocks noChangeArrowheads="1"/>
          </p:cNvSpPr>
          <p:nvPr/>
        </p:nvSpPr>
        <p:spPr bwMode="auto">
          <a:xfrm>
            <a:off x="631825" y="4854575"/>
            <a:ext cx="739775" cy="29051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037" name="Rectangle 21" descr="Dark downward diagonal"/>
          <p:cNvSpPr>
            <a:spLocks noChangeArrowheads="1"/>
          </p:cNvSpPr>
          <p:nvPr/>
        </p:nvSpPr>
        <p:spPr bwMode="auto">
          <a:xfrm rot="-5400000">
            <a:off x="140494" y="2064544"/>
            <a:ext cx="739775" cy="290513"/>
          </a:xfrm>
          <a:prstGeom prst="rect">
            <a:avLst/>
          </a:prstGeom>
          <a:pattFill prst="dkDnDiag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14038" name="Text Box 22"/>
          <p:cNvSpPr txBox="1">
            <a:spLocks noChangeArrowheads="1"/>
          </p:cNvSpPr>
          <p:nvPr/>
        </p:nvSpPr>
        <p:spPr bwMode="auto">
          <a:xfrm>
            <a:off x="549275" y="4090988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4039" name="Text Box 23"/>
          <p:cNvSpPr txBox="1">
            <a:spLocks noChangeArrowheads="1"/>
          </p:cNvSpPr>
          <p:nvPr/>
        </p:nvSpPr>
        <p:spPr bwMode="auto">
          <a:xfrm>
            <a:off x="3444875" y="4200525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4040" name="Text Box 24"/>
          <p:cNvSpPr txBox="1">
            <a:spLocks noChangeArrowheads="1"/>
          </p:cNvSpPr>
          <p:nvPr/>
        </p:nvSpPr>
        <p:spPr bwMode="auto">
          <a:xfrm>
            <a:off x="3468688" y="1924050"/>
            <a:ext cx="595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14041" name="Text Box 25"/>
          <p:cNvSpPr txBox="1">
            <a:spLocks noChangeArrowheads="1"/>
          </p:cNvSpPr>
          <p:nvPr/>
        </p:nvSpPr>
        <p:spPr bwMode="auto">
          <a:xfrm>
            <a:off x="763588" y="1876425"/>
            <a:ext cx="595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214042" name="Text Box 26"/>
          <p:cNvSpPr txBox="1">
            <a:spLocks noChangeArrowheads="1"/>
          </p:cNvSpPr>
          <p:nvPr/>
        </p:nvSpPr>
        <p:spPr bwMode="auto">
          <a:xfrm>
            <a:off x="2101850" y="3028950"/>
            <a:ext cx="595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214043" name="Text Box 27"/>
          <p:cNvSpPr txBox="1">
            <a:spLocks noChangeArrowheads="1"/>
          </p:cNvSpPr>
          <p:nvPr/>
        </p:nvSpPr>
        <p:spPr bwMode="auto">
          <a:xfrm>
            <a:off x="2032000" y="3686175"/>
            <a:ext cx="550863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4045" name="Text Box 29"/>
          <p:cNvSpPr txBox="1">
            <a:spLocks noChangeArrowheads="1"/>
          </p:cNvSpPr>
          <p:nvPr/>
        </p:nvSpPr>
        <p:spPr bwMode="auto">
          <a:xfrm>
            <a:off x="2008188" y="2319338"/>
            <a:ext cx="550862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14046" name="Text Box 30"/>
          <p:cNvSpPr txBox="1">
            <a:spLocks noChangeArrowheads="1"/>
          </p:cNvSpPr>
          <p:nvPr/>
        </p:nvSpPr>
        <p:spPr bwMode="auto">
          <a:xfrm>
            <a:off x="2760663" y="3128963"/>
            <a:ext cx="550862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14047" name="Text Box 31"/>
          <p:cNvSpPr txBox="1">
            <a:spLocks noChangeArrowheads="1"/>
          </p:cNvSpPr>
          <p:nvPr/>
        </p:nvSpPr>
        <p:spPr bwMode="auto">
          <a:xfrm>
            <a:off x="1212850" y="3124200"/>
            <a:ext cx="550863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pic>
        <p:nvPicPr>
          <p:cNvPr id="214052" name="Picture 36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826000" y="985838"/>
            <a:ext cx="2944813" cy="497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4053" name="Line 37"/>
          <p:cNvSpPr>
            <a:spLocks noChangeShapeType="1"/>
          </p:cNvSpPr>
          <p:nvPr/>
        </p:nvSpPr>
        <p:spPr bwMode="auto">
          <a:xfrm flipV="1">
            <a:off x="973138" y="1393825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4" name="Line 38"/>
          <p:cNvSpPr>
            <a:spLocks noChangeShapeType="1"/>
          </p:cNvSpPr>
          <p:nvPr/>
        </p:nvSpPr>
        <p:spPr bwMode="auto">
          <a:xfrm flipV="1">
            <a:off x="3568700" y="1374775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6" name="Line 40"/>
          <p:cNvSpPr>
            <a:spLocks noChangeShapeType="1"/>
          </p:cNvSpPr>
          <p:nvPr/>
        </p:nvSpPr>
        <p:spPr bwMode="auto">
          <a:xfrm>
            <a:off x="3570288" y="2133600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7" name="Line 41"/>
          <p:cNvSpPr>
            <a:spLocks noChangeShapeType="1"/>
          </p:cNvSpPr>
          <p:nvPr/>
        </p:nvSpPr>
        <p:spPr bwMode="auto">
          <a:xfrm>
            <a:off x="3594100" y="4357688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59" name="Line 43"/>
          <p:cNvSpPr>
            <a:spLocks noChangeShapeType="1"/>
          </p:cNvSpPr>
          <p:nvPr/>
        </p:nvSpPr>
        <p:spPr bwMode="auto">
          <a:xfrm>
            <a:off x="4064000" y="2133600"/>
            <a:ext cx="0" cy="2220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60" name="Line 44"/>
          <p:cNvSpPr>
            <a:spLocks noChangeShapeType="1"/>
          </p:cNvSpPr>
          <p:nvPr/>
        </p:nvSpPr>
        <p:spPr bwMode="auto">
          <a:xfrm>
            <a:off x="973138" y="3097848"/>
            <a:ext cx="2597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4061" name="Text Box 45"/>
          <p:cNvSpPr txBox="1">
            <a:spLocks noChangeArrowheads="1"/>
          </p:cNvSpPr>
          <p:nvPr/>
        </p:nvSpPr>
        <p:spPr bwMode="auto">
          <a:xfrm>
            <a:off x="1973263" y="2634298"/>
            <a:ext cx="885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unit</a:t>
            </a:r>
          </a:p>
        </p:txBody>
      </p:sp>
      <p:sp>
        <p:nvSpPr>
          <p:cNvPr id="214062" name="Text Box 46"/>
          <p:cNvSpPr txBox="1">
            <a:spLocks noChangeArrowheads="1"/>
          </p:cNvSpPr>
          <p:nvPr/>
        </p:nvSpPr>
        <p:spPr bwMode="auto">
          <a:xfrm>
            <a:off x="4137025" y="3121025"/>
            <a:ext cx="754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unit</a:t>
            </a:r>
          </a:p>
        </p:txBody>
      </p:sp>
      <p:sp>
        <p:nvSpPr>
          <p:cNvPr id="214067" name="Text Box 51"/>
          <p:cNvSpPr txBox="1">
            <a:spLocks noChangeArrowheads="1"/>
          </p:cNvSpPr>
          <p:nvPr/>
        </p:nvSpPr>
        <p:spPr bwMode="auto">
          <a:xfrm>
            <a:off x="3173413" y="6142038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14075" name="Picture 59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303588" y="1089025"/>
            <a:ext cx="4841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76" name="Picture 60" descr="C:\Documents and Settings\Dr. Sumeet Basu\My Documents\me623_2009\TP_tmp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44538" y="1052513"/>
            <a:ext cx="4841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4" name="Straight Arrow Connector 33"/>
          <p:cNvCxnSpPr/>
          <p:nvPr/>
        </p:nvCxnSpPr>
        <p:spPr bwMode="auto">
          <a:xfrm rot="5400000">
            <a:off x="937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5400000">
            <a:off x="1089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rot="5400000">
            <a:off x="1242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>
            <a:off x="1394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1546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1699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1851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5400000">
            <a:off x="2004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2156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2308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5400000">
            <a:off x="2461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5400000">
            <a:off x="26136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5400000">
            <a:off x="27660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5400000">
            <a:off x="29184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5400000">
            <a:off x="30708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rot="5400000">
            <a:off x="3223260" y="1927860"/>
            <a:ext cx="41148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2" name="Picture 51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506" y="1483360"/>
            <a:ext cx="254508" cy="178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27"/>
          <p:cNvSpPr>
            <a:spLocks noChangeShapeType="1"/>
          </p:cNvSpPr>
          <p:nvPr/>
        </p:nvSpPr>
        <p:spPr bwMode="auto">
          <a:xfrm flipV="1">
            <a:off x="836613" y="4110038"/>
            <a:ext cx="0" cy="990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" name="Line 1028"/>
          <p:cNvSpPr>
            <a:spLocks noChangeShapeType="1"/>
          </p:cNvSpPr>
          <p:nvPr/>
        </p:nvSpPr>
        <p:spPr bwMode="auto">
          <a:xfrm rot="5400000" flipV="1">
            <a:off x="1333500" y="4610100"/>
            <a:ext cx="0" cy="990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1965325" y="51419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x</a:t>
            </a:r>
          </a:p>
        </p:txBody>
      </p:sp>
      <p:sp>
        <p:nvSpPr>
          <p:cNvPr id="5" name="Text Box 1030"/>
          <p:cNvSpPr txBox="1">
            <a:spLocks noChangeArrowheads="1"/>
          </p:cNvSpPr>
          <p:nvPr/>
        </p:nvSpPr>
        <p:spPr bwMode="auto">
          <a:xfrm>
            <a:off x="533400" y="3886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y</a:t>
            </a:r>
          </a:p>
        </p:txBody>
      </p:sp>
      <p:sp>
        <p:nvSpPr>
          <p:cNvPr id="6" name="Line 1031"/>
          <p:cNvSpPr>
            <a:spLocks noChangeShapeType="1"/>
          </p:cNvSpPr>
          <p:nvPr/>
        </p:nvSpPr>
        <p:spPr bwMode="auto">
          <a:xfrm flipH="1">
            <a:off x="1524000" y="3429000"/>
            <a:ext cx="228600" cy="1143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Line 1032"/>
          <p:cNvSpPr>
            <a:spLocks noChangeShapeType="1"/>
          </p:cNvSpPr>
          <p:nvPr/>
        </p:nvSpPr>
        <p:spPr bwMode="auto">
          <a:xfrm flipV="1">
            <a:off x="1524000" y="3657600"/>
            <a:ext cx="1752600" cy="914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" name="Line 1033"/>
          <p:cNvSpPr>
            <a:spLocks noChangeShapeType="1"/>
          </p:cNvSpPr>
          <p:nvPr/>
        </p:nvSpPr>
        <p:spPr bwMode="auto">
          <a:xfrm>
            <a:off x="1752600" y="3429000"/>
            <a:ext cx="1524000" cy="228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" name="Oval 1034"/>
          <p:cNvSpPr>
            <a:spLocks noChangeAspect="1" noChangeArrowheads="1"/>
          </p:cNvSpPr>
          <p:nvPr/>
        </p:nvSpPr>
        <p:spPr bwMode="auto">
          <a:xfrm>
            <a:off x="3200400" y="35814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35"/>
          <p:cNvSpPr>
            <a:spLocks noChangeAspect="1" noChangeArrowheads="1"/>
          </p:cNvSpPr>
          <p:nvPr/>
        </p:nvSpPr>
        <p:spPr bwMode="auto">
          <a:xfrm>
            <a:off x="1447800" y="44958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36"/>
          <p:cNvSpPr>
            <a:spLocks noChangeAspect="1" noChangeArrowheads="1"/>
          </p:cNvSpPr>
          <p:nvPr/>
        </p:nvSpPr>
        <p:spPr bwMode="auto">
          <a:xfrm>
            <a:off x="1676400" y="3352800"/>
            <a:ext cx="136525" cy="13652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37"/>
          <p:cNvSpPr txBox="1">
            <a:spLocks noChangeArrowheads="1"/>
          </p:cNvSpPr>
          <p:nvPr/>
        </p:nvSpPr>
        <p:spPr bwMode="auto">
          <a:xfrm>
            <a:off x="1127125" y="46085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13" name="Text Box 1038"/>
          <p:cNvSpPr txBox="1">
            <a:spLocks noChangeArrowheads="1"/>
          </p:cNvSpPr>
          <p:nvPr/>
        </p:nvSpPr>
        <p:spPr bwMode="auto">
          <a:xfrm>
            <a:off x="3124200" y="38100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14" name="Text Box 1039"/>
          <p:cNvSpPr txBox="1">
            <a:spLocks noChangeArrowheads="1"/>
          </p:cNvSpPr>
          <p:nvPr/>
        </p:nvSpPr>
        <p:spPr bwMode="auto">
          <a:xfrm>
            <a:off x="1365250" y="31686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>
                <a:latin typeface="Arial" charset="0"/>
              </a:rPr>
              <a:t>1</a:t>
            </a:r>
          </a:p>
        </p:txBody>
      </p:sp>
      <p:sp>
        <p:nvSpPr>
          <p:cNvPr id="15" name="Freeform 1048"/>
          <p:cNvSpPr>
            <a:spLocks/>
          </p:cNvSpPr>
          <p:nvPr/>
        </p:nvSpPr>
        <p:spPr bwMode="auto">
          <a:xfrm>
            <a:off x="1744663" y="3403600"/>
            <a:ext cx="1435100" cy="482600"/>
          </a:xfrm>
          <a:custGeom>
            <a:avLst/>
            <a:gdLst/>
            <a:ahLst/>
            <a:cxnLst>
              <a:cxn ang="0">
                <a:pos x="301" y="304"/>
              </a:cxn>
              <a:cxn ang="0">
                <a:pos x="0" y="0"/>
              </a:cxn>
              <a:cxn ang="0">
                <a:pos x="904" y="160"/>
              </a:cxn>
            </a:cxnLst>
            <a:rect l="0" t="0" r="r" b="b"/>
            <a:pathLst>
              <a:path w="904" h="304">
                <a:moveTo>
                  <a:pt x="301" y="304"/>
                </a:moveTo>
                <a:lnTo>
                  <a:pt x="0" y="0"/>
                </a:lnTo>
                <a:lnTo>
                  <a:pt x="904" y="16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Freeform 1049"/>
          <p:cNvSpPr>
            <a:spLocks/>
          </p:cNvSpPr>
          <p:nvPr/>
        </p:nvSpPr>
        <p:spPr bwMode="auto">
          <a:xfrm>
            <a:off x="1547813" y="3429000"/>
            <a:ext cx="674687" cy="1111250"/>
          </a:xfrm>
          <a:custGeom>
            <a:avLst/>
            <a:gdLst/>
            <a:ahLst/>
            <a:cxnLst>
              <a:cxn ang="0">
                <a:pos x="124" y="0"/>
              </a:cxn>
              <a:cxn ang="0">
                <a:pos x="425" y="293"/>
              </a:cxn>
              <a:cxn ang="0">
                <a:pos x="0" y="700"/>
              </a:cxn>
            </a:cxnLst>
            <a:rect l="0" t="0" r="r" b="b"/>
            <a:pathLst>
              <a:path w="425" h="700">
                <a:moveTo>
                  <a:pt x="124" y="0"/>
                </a:moveTo>
                <a:lnTo>
                  <a:pt x="425" y="293"/>
                </a:lnTo>
                <a:lnTo>
                  <a:pt x="0" y="700"/>
                </a:lnTo>
              </a:path>
            </a:pathLst>
          </a:custGeom>
          <a:solidFill>
            <a:srgbClr val="00FFFF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7" name="Text Box 1051"/>
          <p:cNvSpPr txBox="1">
            <a:spLocks noChangeArrowheads="1"/>
          </p:cNvSpPr>
          <p:nvPr/>
        </p:nvSpPr>
        <p:spPr bwMode="auto">
          <a:xfrm>
            <a:off x="2701925" y="29860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P (x,y)</a:t>
            </a:r>
          </a:p>
        </p:txBody>
      </p:sp>
      <p:sp>
        <p:nvSpPr>
          <p:cNvPr id="18" name="Freeform 1052"/>
          <p:cNvSpPr>
            <a:spLocks/>
          </p:cNvSpPr>
          <p:nvPr/>
        </p:nvSpPr>
        <p:spPr bwMode="auto">
          <a:xfrm>
            <a:off x="1524000" y="3643313"/>
            <a:ext cx="1711325" cy="928687"/>
          </a:xfrm>
          <a:custGeom>
            <a:avLst/>
            <a:gdLst/>
            <a:ahLst/>
            <a:cxnLst>
              <a:cxn ang="0">
                <a:pos x="1078" y="0"/>
              </a:cxn>
              <a:cxn ang="0">
                <a:pos x="431" y="142"/>
              </a:cxn>
              <a:cxn ang="0">
                <a:pos x="0" y="585"/>
              </a:cxn>
            </a:cxnLst>
            <a:rect l="0" t="0" r="r" b="b"/>
            <a:pathLst>
              <a:path w="1078" h="585">
                <a:moveTo>
                  <a:pt x="1078" y="0"/>
                </a:moveTo>
                <a:lnTo>
                  <a:pt x="431" y="142"/>
                </a:lnTo>
                <a:lnTo>
                  <a:pt x="0" y="585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9" name="Line 1053"/>
          <p:cNvSpPr>
            <a:spLocks noChangeShapeType="1"/>
          </p:cNvSpPr>
          <p:nvPr/>
        </p:nvSpPr>
        <p:spPr bwMode="auto">
          <a:xfrm flipH="1">
            <a:off x="2263775" y="3352800"/>
            <a:ext cx="493713" cy="457200"/>
          </a:xfrm>
          <a:prstGeom prst="line">
            <a:avLst/>
          </a:prstGeom>
          <a:noFill/>
          <a:ln w="9525">
            <a:solidFill>
              <a:srgbClr val="FFCC99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" name="Text Box 1056"/>
          <p:cNvSpPr txBox="1">
            <a:spLocks noChangeArrowheads="1"/>
          </p:cNvSpPr>
          <p:nvPr/>
        </p:nvSpPr>
        <p:spPr bwMode="auto">
          <a:xfrm>
            <a:off x="2176463" y="3781425"/>
            <a:ext cx="420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A</a:t>
            </a:r>
            <a:r>
              <a:rPr lang="en-US" baseline="-25000">
                <a:latin typeface="Arial" charset="0"/>
              </a:rPr>
              <a:t>1</a:t>
            </a:r>
          </a:p>
        </p:txBody>
      </p:sp>
      <p:sp>
        <p:nvSpPr>
          <p:cNvPr id="21" name="Text Box 1057"/>
          <p:cNvSpPr txBox="1">
            <a:spLocks noChangeArrowheads="1"/>
          </p:cNvSpPr>
          <p:nvPr/>
        </p:nvSpPr>
        <p:spPr bwMode="auto">
          <a:xfrm>
            <a:off x="1676400" y="3657600"/>
            <a:ext cx="420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 charset="0"/>
              </a:rPr>
              <a:t>A</a:t>
            </a:r>
            <a:r>
              <a:rPr lang="en-US" baseline="-25000">
                <a:latin typeface="Arial" charset="0"/>
              </a:rPr>
              <a:t>3</a:t>
            </a:r>
          </a:p>
        </p:txBody>
      </p:sp>
      <p:sp>
        <p:nvSpPr>
          <p:cNvPr id="22" name="Text Box 1058"/>
          <p:cNvSpPr txBox="1">
            <a:spLocks noChangeArrowheads="1"/>
          </p:cNvSpPr>
          <p:nvPr/>
        </p:nvSpPr>
        <p:spPr bwMode="auto">
          <a:xfrm>
            <a:off x="2011363" y="3425825"/>
            <a:ext cx="420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Arial" charset="0"/>
              </a:rPr>
              <a:t>A</a:t>
            </a:r>
            <a:r>
              <a:rPr lang="en-US" baseline="-250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pic>
        <p:nvPicPr>
          <p:cNvPr id="26" name="Picture 25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05854" y="797559"/>
            <a:ext cx="8763565" cy="25909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left \{ \begin{array}{c}&#10;u_x(x,y) \\ u_y(x,y) \end{array} \right \} =&#10;\left ( \begin{array}{cccccc}&#10;1 &amp;x &amp;y &amp;0 &amp;0 &amp;0 \\&#10;0 &amp;0 &amp;0 &amp;1 &amp;x &amp;y&#10;\end{array} \right )&#10;\left \{ \begin{array}{c}&#10;a_1 \\ a_2 \\ a_3 \\ b_1 \\ b_2 \\ b_3&#10;\end{array} \right \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14"/>
  <p:tag name="PICTUREFILESIZE" val="443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/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"/>
  <p:tag name="PICTUREFILESIZE" val="21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p_0$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10"/>
  <p:tag name="PICTUREFILESIZE" val="207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a CST, the shape functions at a point $(x,y)$ within the &#10;triangle may be geometrically interpreted as&#10;\begin{eqnarray}&#10;N_1 &amp;=&amp; \frac{A_1}{\Delta} \nonumber \\&#10;N_2 &amp;=&amp; \frac{A_2}{\Delta} \nonumber \\&#10;N_3 &amp;=&amp; \frac{A_3}{\Delta}  \nonumber&#10;\end{eqnarray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977947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element no 1,&#10;\begin{displaymath}&#10;2 \Delta = \mathrm{det} \left | \begin{array}{ccc}&#10;1 &amp;0 &amp;0 \\ 1  &amp;1   &amp;0 \\ 1  &amp;0.5   &amp;0.5&#10;\end{array} \right | = 0.5&#10;\end{displaymath}&#10;Further&#10;\begin{eqnarray}&#10;N_1 &amp;=&amp; \frac{0.5 - 0.5 x -0.5 y}{0.5} \nonumber \\&#10;N_2 &amp;=&amp; \frac{0.5 x -0.5y}{0.5} \nonumber \\&#10;N_3 &amp;=&amp; \frac{y}{0.5} \nonumber &#10;\end{eqnarray}&#10;\begin{displaymath}&#10;\bm{N} = \left ( \begin{array}{cccccc}&#10;1-x-y    &amp;0   &amp;x-y    &amp;0   &amp;2y    &amp;0 \\&#10;0    &amp;1-x-y   &amp;0   &amp;x-y    &amp;0   &amp;2y&#10;\end{array} \right )&#10;\end{displaymath}&#10;and&#10;\begin{displaymath}&#10;\bm{B} =  &#10;\left ( \begin{array}{cccccc}&#10;-1   &amp;0   &amp;1   &amp;0   &amp;0    &amp;0 \\&#10;0    &amp;-1  &amp;0    &amp;-1   &amp;0   &amp;2 \\&#10;-1  &amp;-1  &amp;-1  &amp;1   &amp;2   &amp;0&#10;\end{array} \right )&#10;\end{displaymath}&#10;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93"/>
  <p:tag name="PICTUREFILESIZE" val="181549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For the axisymmetric case, $r$ is identified with $x$ and $z$ with&#10;$y$. However, $\epsilon_{\theta \theta} = u_r/r$ needs to be &#10;incorporated in $\bm{B}$ so that&#10;\begin{displaymath}&#10;\bm{B} =  &#10;\left ( \begin{array}{cccccc}&#10;-1   &amp;0   &amp;1   &amp;0   &amp;0    &amp;0 \\&#10;0    &amp;-1  &amp;0    &amp;-1   &amp;0   &amp;2 \\&#10;-1  &amp;-1  &amp;-1  &amp;1   &amp;2   &amp;0 \\&#10;-1 +1/x - y/x &amp;0 &amp;1 - y/x &amp;0 &amp;2 y/x  &amp;0&#10;\end{array} \right )&#10;\end{displaymath}&#10;The stiffness matrix for element 1 is derived as&#10;\begin{displaymath}&#10;\bm{K}^e = \int_{V^e} \bm{B}^T \bm{C} \bm{B} dV,&#10;\end{displaymath}&#10;where&#10;for plane stress, $dV = t dx dy$, for plane strain &#10;$dV= dx dy$ (assuming unit thickness) and $dV = 2 \pi x dx dy$&#10;for axisymmetry.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4"/>
  <p:tag name="PICTUREFILESIZE" val="158725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In case of plane stress&#10;\begin{displaymath}&#10;\bm{C} = \frac{E}{1-\nu^2} \left ( \begin{array}{ccc}&#10;1  &amp;\nu &amp;0 \\&#10;\nu  &amp;1  &amp;0 \\&#10;0  &amp;0  &amp;(1-\nu)/2 &#10;\end{array}&#10;\right )&#10;\end{displaymath}&#10;For plane strain, &#10;\begin{displaymath}&#10;\bm{C} = \frac{E(1-\nu)}{(1+\nu)(1 - 2 \nu)} \left ( \begin{array}{ccc}&#10;1  &amp;\nu/(1-\nu) &amp;0 \\&#10;\nu/(1-\nu)  &amp;1  &amp;0 \\&#10;0  &amp;0  &amp;(1-2 \nu)(2(1-\nu)) &#10;\end{array}&#10;\right )&#10;\end{displaymath}&#10;For axisymmetry, &#10;\begin{displaymath}&#10;\bm{C} = \frac{E(1-\nu)}{(1+\nu)(1 - 2 \nu)} \left ( \begin{array}{cccc}&#10;1  &amp;\nu/(1-\nu) &amp;0  &amp;\nu/(1-\nu)\\&#10;\nu/(1-\nu)  &amp;1  &amp;0  &amp;\nu/(1-\nu) \\&#10;0  &amp;0  &amp;(1-2 \nu)(2(1-\nu))  &amp;0 \\&#10;\nu/(1-\nu) &amp;\nu/(1-\nu) &amp;0 &amp;1&#10;\end{array}&#10;\right )&#10;\end{displaymath}&#10;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9"/>
  <p:tag name="PICTUREFILESIZE" val="195970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On element 3 we have a distributed load along the edge defined&#10;by the local degrees of freedom 2 and 3 so that&#10;\begin{displaymath}&#10;\bm{F}_s^3 = \int_{x_1^3}^{x_2^3} \bm{N}^T \left \{&#10;\begin{array}{c}&#10;0 \\ -p_0 &#10;\end{array} \right \} dS,&#10;\end{displaymath}&#10;where $dS=dx$ for plane strain, $=t dx$ for plane stress&#10;and $2 \pi dx$ for axisymmetry. Convice yourself that after assembly, the &#10;force vector will be &#10;\begin{displaymath}&#10;\left \{ \begin{array}{c}&#10;0 \\ 0  \\ 0  \\0  \\ 0  \\P/2 + F_{s4}^3 \\ 0  \\ P/2 + F_{s6}^3  \\0  \\ 0&#10;\end{array} \right \}&#10;\end{displaymath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345"/>
  <p:tag name="PICTUREFILESIZE" val="214732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{\tt As usual, try writing an UEL for a CST in plane strain}&#10;\end{document}"/>
  <p:tag name="FILENAME" val="TP_tmp"/>
  <p:tag name="FORMAT" val="bmp256"/>
  <p:tag name="RES" val="1200"/>
  <p:tag name="BLEND" val="0"/>
  <p:tag name="TRANSPARENT" val="1"/>
  <p:tag name="TBUG" val="0"/>
  <p:tag name="ALLOWFS" val="0"/>
  <p:tag name="ORIGWIDTH" val="284"/>
  <p:tag name="PICTUREFILESIZE" val="7919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For a field variable $\phi$&#10;\begin{displaymath}&#10;\phi(x,y) = \bm{N} \bm{\phi}_e&#10;\end{displaymath}&#10;$\Rightarrow$ $N_i=1$ at dof $i$ and $0$ elsewhere. \\&#10;{\em Definition:} $C^m$ continuity $\Rightarrow$&#10;derivatives upto the $m$th are interelement &#10;continuou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763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phi = \langle \frac{x_2 - x}{x_2 - x_1}&#10;\;\; \frac{x-x_1}{x_2 - x_1} \rangle&#10;\left \{ \begin{array}{c}&#10;\phi_1 \\ \phi_2 \end{array} \right \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7"/>
  <p:tag name="PICTUREFILESIZE" val="204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left \{ \begin{array}{c}&#10;u_1 \\ v_1 \\ u_2 \\ v_2 \\ u_3 \\ v_3&#10;\end{array} \right \} =&#10;\left ( \begin{array}{cccccc}&#10;1 &amp;x_1 &amp;y_1 &amp;0 &amp;0 &amp;0 \\&#10;0 &amp;0   &amp;0   &amp;1 &amp;x_1 &amp;y_1 \\ &#10;1 &amp;x_2 &amp;y_2 &amp;0 &amp;0 &amp;0 \\&#10;0 &amp;0   &amp;0   &amp;1 &amp;x_2 &amp;y_2 \\&#10;1 &amp;x_3 &amp;y_3 &amp;0 &amp;0 &amp;0 \\&#10;0 &amp;0   &amp;0   &amp;1 &amp;x_3 &amp;y_3 &#10;\end{array} \right )&#10;\left \{ \begin{array}{c}&#10;a_1 \\ a_2 \\ a_3 \\ b_1 \\ b_2 \\ b_3&#10;\end{array} \right \}&#10;\end{displaymath}&#10;Thus,&#10;\begin{eqnarray}&#10;\bm{u} (x,y) &amp;=&amp; \left ( \begin{array}{cccccc}&#10;1 &amp;x &amp;y &amp;0 &amp;0 &amp;0 \\&#10;0 &amp;0 &amp;0 &amp;1 &amp;x &amp;y&#10;\end{array} \right ) \bm{a} \nonumber \\&#10;\bm{U} &amp;=&amp; \bm{A} \bm{a} \nonumber \\&#10;\bm{u}(x,y) &amp;=&amp; \left ( \begin{array}{cccccc}&#10;1 &amp;x &amp;y &amp;0 &amp;0 &amp;0 \\&#10;0 &amp;0 &amp;0 &amp;1 &amp;x &amp;y&#10;\end{array} \right ) \bm{A}^{-1} \bm{U} &#10;= \bm{N} \bm{U} 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8"/>
  <p:tag name="PICTUREFILESIZE" val="1263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Phi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6"/>
  <p:tag name="PICTUREFILESIZE" val="123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Phi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"/>
  <p:tag name="PICTUREFILESIZE" val="170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C^0$ interpolation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2"/>
  <p:tag name="PICTUREFILESIZE" val="79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}&#10;N_1 &amp;=&amp; \frac{(x_2 - x)(x_3 - x)}{(x_2 - x_1)&#10;(x_3 - x_1)} \nonumber \\&#10;N_2 &amp;=&amp; \frac{(x_1 - x)(x_3 - x)}{(x_2 - x_1)&#10;(x_3 - x_2)} \nonumber \\&#10;N_3 &amp;=&amp; \frac{(x_1 - x)(x_2 - x)}{(x_1 - x_3)&#10;(x_2 - x_3)} 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60"/>
  <p:tag name="PICTUREFILESIZE" val="569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General interpolation formula in 1-d&#10;\begin{displaymath}&#10;N_k = \frac{(x_1 -x) (x_2 -x) \dots (x_{k-1}-x)&#10;(x_{k+1} -x) \dots (x_n-x)}&#10;{(x_1 -x_k) (x_2 -x_k) \dots (x_{k-1}-x_k)&#10;(x_{k+1} -x_k) \dots (x_n-x_k)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20"/>
  <p:tag name="PICTUREFILESIZE" val="62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}&#10;N_1 = \frac{(a-x)(b-y)}{4 a b} \nonumber \\&#10;N_2 = \frac{(a+x)(b-y)}{4 a b} \nonumber \\&#10;N_3 = \frac{(a+x)(b+y)}{4 a b} \nonumber \\&#10;N_4 = \frac{(a-x)(b+y)}{4 a b} \nonumber&#10;\end{eqnarray}&#10;Thus, directly&#10;\begin{displaymath}&#10;u = N_1 u_1 + N_2 u_2 + N_3 u_3 + N_4 u_4 &#10;\end{displaymath}&#10;and&#10;\begin{displaymath}&#10;v = N_1 v_1 + N_2 v_2 + N_3 v_3 + N_4 v_4 &#10;\end{displaymath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98"/>
  <p:tag name="PICTUREFILESIZE" val="979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z,w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7"/>
  <p:tag name="PICTUREFILESIZE" val="12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x,u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6"/>
  <p:tag name="PICTUREFILESIZE" val="12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y,v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5"/>
  <p:tag name="PICTUREFILESIZE" val="99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theta_x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9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Define the strain vector as:&#10;\begin{displaymath}&#10;\left \{ \bm{\epsilon}  \right \}=&#10;\left \{ &#10;\begin{array}{c}&#10;\epsilon_{xx} \\ \epsilon_{yy} &#10;\\ 2 \epsilon_{xy}&#10; \end{array} \right \} = &#10;\left \{ \begin{array}{c}&#10;\dfrac{\partial u_x}{\partial x} \\&#10;\dfrac{\partial u_y}{\partial y} \\&#10;\dfrac{\partial u_x}{\partial y} + &#10;\dfrac{\partial u_y}{\partial x}&#10;\end{array} \right \} = &#10;\left ( \begin{array}{cc}&#10;\dfrac{\partial}{\partial x} &amp;0  \\&#10;0 &amp;\dfrac{\partial}{\partial y}  \\&#10;\dfrac{\partial}{\partial y} &amp;\dfrac{\partial}{\partial x}  \\&#10;\end{array} \right )&#10;\left \{ \begin{array}{c}&#10;u_x \\ u_y \end{array} \right \}&#10;\end{displaymath}&#10;\begin{displaymath}&#10;= \left ( \begin{array}{cccccc}&#10;0 &amp;1 &amp;0 &amp;0 &amp;0 &amp;0 \\ &#10;0 &amp; 0 &amp;0 &amp;0 &amp;0 &amp;1  \\ &#10;0 &amp;0 &amp; 1 &amp;0 &amp; 1 &amp;0  &#10;\end{array} \right ) \bm{a} = \left [\bm{B} \right ] \left \{ \bm{U} \right \}.&#10;\end{displaymath}&#10;The matrix $\bm{B}$ is the {\em strain displacement matrix}. &#10;The other definitions that we need to use are:&#10;\begin{eqnarray}&#10;\left \{ \bm{\sigma} \right \}^T &amp;=&amp; &#10;\left \{ \sigma_{xx} \; \sigma_{yy} \; \sigma_{xy} \right \} \nonumber \\&#10;\left \{ \delta \bm{\epsilon} \right \}^T &amp;=&amp; &#10;\left \{ \epsilon_{xx} \; \epsilon_{yy} \; 2\epsilon_{xy} \right \} \nonumber \\&#10;\left \{ \bm{u} \right \}^T &amp;=&amp; \left \{ u_x \; u_y \right \} \nonumber \\&#10;\left \{ \delta \bm{u} \right \}^T &amp;=&amp; \left \{ \delta u_x \; \delta u_y \right \} &#10;\nonumber&#10;\end{eqnarray}&#10;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69594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theta_y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9"/>
  <p:tag name="PICTUREFILESIZE" val="116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1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4"/>
  <p:tag name="PICTUREFILESIZE" val="5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2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3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4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52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z,w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7"/>
  <p:tag name="PICTUREFILESIZE" val="12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y,v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5"/>
  <p:tag name="PICTUREFILESIZE" val="99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theta_x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9"/>
  <p:tag name="PICTUREFILESIZE" val="105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minipage}{2 in}&#10;Displacement of the point P&#10;\begin{eqnarray}&#10;u &amp;=&amp; z \theta_y \nonumber \\&#10;v &amp;=&amp; -z \theta_x \nonumber \\&#10;w &amp;=&amp; w(x,y) \nonumber&#10;\end{eqnarray}&#10;\end{minipag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23"/>
  <p:tag name="PICTUREFILESIZE" val="6830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theta_y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9"/>
  <p:tag name="PICTUREFILESIZE" val="11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You need to be careful while translating expressions in indicial notation to &#10;the matrix-vector or {\em Voigt} notation. For example, take the &#10;scalar product&#10;\begin{displaymath}&#10;\bm{\sigma} : \bm{\epsilon} = \sigma_{ij} \epsilon_{ij} = \sigma_{ij}&#10;u_{i,j} = C_{ijkl} u_{k,l} u_{i,j}.&#10;\end{displaymath}&#10;the last step follows from the constitutive equation&#10;\begin{displaymath}&#10;\sigma_{ij} = C_{ijkl} \epsilon_{kl} = C_{ijkl} u_{k,l}.&#10;\end{displaymath}&#10;&#10;If we take the first variation of this scalar product, we get&#10;\begin{displaymath}&#10;C_{ijkl} \delta u_{k,l} u_{i,j} + C_{ijkl} u_{k,l} \delta u_{i,j} &#10;= 2 C_{ijkl} u_{k,l} \delta u_{i,j} = 2 \sigma_{ij} \delta \epsilon_{ij},&#10;\end{displaymath}&#10;where,&#10;\begin{displaymath}&#10;\delta \epsilon_{ij} = \frac{1}{2} \left ( \delta u_{i,j} + \delta u_{j,i} \right ).&#10;\end{displaymath}&#10;Thus, for the 2-d case we can write the last expression as&#10;\begin{displaymath}&#10;2 \left \{ \delta \bm{\epsilon} \right \}^T \left \{ \bm{\sigma} \right \}.&#10;\end{displaymath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6390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P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8"/>
  <p:tag name="PICTUREFILESIZE" val="86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P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8"/>
  <p:tag name="PICTUREFILESIZE" val="86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w_{,x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4"/>
  <p:tag name="PICTUREFILESIZE" val="11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w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39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P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8"/>
  <p:tag name="PICTUREFILESIZE" val="86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z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39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The strains can now be derived from the displacements. The strain components are&#10;\begin{eqnarray}&#10;\epsilon_{xx} &amp;=&amp;  \dfrac{\partial u}{\partial x} =  z \theta_{y,x} \nonumber \\&#10;\epsilon_{yy} &amp;=&amp; \dfrac{\partial v}{\partial y} = -z \theta_{x,y} \nonumber \\&#10;2 \epsilon_{xy} &amp;=&amp; \dfrac{\partial u}{\partial y} + \dfrac{\partial v}{\partial x}&#10;= z \left ( \theta_{yy} - \theta_{x,x}  \right ) \nonumber \\&#10;2 \epsilon_{yz} &amp;=&amp; \frac{\partial v}{\partial z} + \frac{\partial w}{\partial y}&#10;= -\theta_x + w_{,y}  \nonumber \\&#10;2 \epsilon_{xz} &amp;=&amp; \frac{\partial u}{\partial z} + \frac{\partial w}{\partial x}&#10;= \theta_y + w_{,x}  \nonumber&#10;\end{eqnarray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46806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In elasticity theories of thin structures like beams, plates and shells, it is &#10;customary to work with stress resultants rather than stresses. We do this because the &#10;distribution of stresses across the thickness are known as soon as the &#10;assumptions about displacements have been made. So, it makes sense \&#10;to integrate them across thickness and use the resultant moments and &#10;forces. These become:&#10;\begin{eqnarray}&#10;M_{xx} &amp;=&amp; \int_{-t/2}^{t/2} z \sigma_{xx} dz, M_{yy} = \int_{-t/2}^{t/2} z \sigma_{yy} dz,&#10;M_{xy} = \int_{-t/2}^{t/2} z \sigma_{xy} dz, \nonumber \\&#10;Q_x &amp;=&amp; \int_{-t/2}^{t/2} \sigma_{xy} dz, Q_y = \int_{-t/2}^{t/2} \sigma_{yz} dz.&#10;\nonumber&#10;\end{eqnarray}&#10;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37518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dx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1"/>
  <p:tag name="PICTUREFILESIZE" val="86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dy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0"/>
  <p:tag name="PICTUREFILESIZE" val="10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The potential energy is written as&#10;\begin{displaymath}&#10;\Pi = \frac{1}{2} \int_V \bm{\sigma} : \bm{\epsilon} dV - \int_V \bm{b} \cdot \bm{u} dV&#10;- \int_{\partial V_t} \bm{\sigma} \cdot \bm{u} dS.&#10;\end{displaymath}&#10;Setting $\delta \Pi =0$, we get:&#10;\begin{displaymath}&#10;\int_V \left \{ \delta \bm{\epsilon} \right \} ^T \left \{\bm{\sigma} \right \} dV&#10;= \int_V  \left \{ \delta \bm{u} \right \}^T \left \{ \bm{b} \right \} dV +&#10;\int_S \left \{ \delta \bm{u} \right \} ^T \left \{ \bm{t} \right \} dS &#10;\end{displaymath}&#10;We will drop the curly brackets around the matrices, unless there is &#10;risk of confsion. So,&#10;\begin{displaymath}&#10;\int_{V_e} \delta \bm{u}^T \bm{B}^T \bm{C}&#10;\bm{B} \bm{U} dV = \int_{V_e} \delta \bm{u}^T \bm{N}^T&#10;\bm{b} + \int_{S_e} \delta \bm{u}^T \bm{N}^T&#10;\bm{t} dS.&#10;\end{displaymath}&#10;&#10;&#10;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50056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sigma_{xx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5"/>
  <p:tag name="PICTUREFILESIZE" val="99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sigma_{yy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4"/>
  <p:tag name="PICTUREFILESIZE" val="11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t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4"/>
  <p:tag name="PICTUREFILESIZE" val="52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sigma_{xy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4"/>
  <p:tag name="PICTUREFILESIZE" val="113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q(x,y)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7"/>
  <p:tag name="PICTUREFILESIZE" val="300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sigma_{zx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4"/>
  <p:tag name="PICTUREFILESIZE" val="99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\sigma_{zy}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14"/>
  <p:tag name="PICTUREFILESIZE" val="113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Owing to the small thickness of the plate, $\sigma_{zz}$ is generally neglected,&#10;though strictky speaking, it exists. In that case, the plate is in a state of &#10;plane stress in the $x-y$ plane and the stress strain relation is the familiar one:\&#10;\begin{displaymath}&#10;\left \{ \begin{array}{c}&#10;\sigma_{xx} \\ \sigma_{yy} \\ \sigma_{xy} &#10;\end{array}&#10;\right \} = \frac{E}{1-\nu^2}\left ( \begin{array}{ccc}&#10;1  &amp; \nu &amp; 0 \\&#10;\nu  &amp;1   &amp; 0 \\&#10;0    &amp;0   &amp;\dfrac{1 - \nu}{2} &#10;\end{array}&#10;\right ) &#10;\left \{ \begin{array}{c}&#10;\epsilon_{xx} \\ \epsilon_{yy} \\ 2 \epsilon_{xy} &#10;\end{array}&#10;\right \}&#10;\end{displaymath}&#10;&#10;In the {\em Kirchoff plate theory}, the transverse shear strains are not allowed.&#10;Then,&#10;\begin{displaymath}&#10;\theta_x = w_{,y}, \theta_y = - w_{,x}.&#10;\end{displaymath}&#10;Consequently, the strains are &#10;\begin{eqnarray}&#10;\epsilon_{xx} &amp;=&amp; - z w_{,xx}  \nonumber \\&#10;\epsilon_{yy} &amp;=&amp; - z w_{,yy}  \nonumber \\&#10;2\epsilon_{xy} &amp;=&amp; - 2 z w_{,xy} \nonumber&#10;\end{eqnarray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60918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Let us now calculate the total energy stored in the plate of area $A$&#10;\begin{displaymath}&#10;U = \int_{t/2}^{t/2} \int_A \dfrac{1}{2} \sigma_{ij} \epsilon_{ij} dx dy dz&#10;= \int_{t/2}^{t/2} \int_A \dfrac{1}{2} &#10;\left \{    \begin{array}{c} \sigma_{xx} \\ \sigma_{yy} \\ 2 \sigma_{xy}&#10;\end{array} \right \}^T &#10;\left \{    \begin{array}{c} \epsilon_{xx} \\ \epsilon_{yy} \\ 2 \epsilon_{xy}&#10;\end{array} \right \} dx dy dz.&#10;\end{displaymath}&#10;Inserting the Kirchoff approximations, we get:&#10;\begin{eqnarray}&#10;U &amp;=&amp; &#10;- \int_A \dfrac{1}{2} &#10;\left \{    \begin{array}{c} \int_{-t/2}^{t/2} z \sigma_{xx} dz\\ &#10;\int_{-t/2}^{t/2} z \sigma_{yy} dz \\ \int_{-t/2}^{t/2}  2z \sigma_{xy} dz&#10;\end{array} \right \}^T &#10;\left \{    \begin{array}{c} w_{,xx} \\ w_{,yy} \\ 2 w_{,xy}&#10;\end{array} \right \} dx dy  \nonumber \\&#10;&amp;=&amp; &#10;- \int_A \dfrac{1}{2} &#10;\left \{    \begin{array}{c} M_{xx} \\ M_{yy} \\ 2 M_{,xy}&#10;\end{array} \right \}^T&#10;\left \{    \begin{array}{c} w_{,xx} \\ w_{,yy} \\ 2 w_{,xy}&#10;\end{array} \right \} dx dy \nonumber&#10;\end{eqnarray}&#10;&#10;The work done by external loads is &#10;\begin{displaymath}&#10;\int_A q w ds.&#10;\end{displaymath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31"/>
  <p:tag name="PICTUREFILESIZE" val="68457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It is left as an exercise to show that the relation between the &#10;stress resultants and $w_{,xx}, w_{,yy}, 2w_{,xy}$ is:&#10;\begin{displaymath}&#10;\left \{ \begin{array}{c}&#10;M_{xx} \\ M_{yy} \\ M_{xy} &#10;\end{array}&#10;\right \} = \dfrac{E t^3}{12(1- \nu^2)} \left ( \begin{array}{ccc}&#10;1  &amp; \nu &amp; 0 \\&#10;\nu  &amp;1   &amp; 0 \\&#10;0    &amp;0   &amp;\dfrac{1 - \nu}{2} &#10;\end{array}&#10;\right ) &#10;\left \{ \begin{array}{c}&#10;w_{,xx} \\ w_{,yy} \\ 2 w_{,xy} &#10;\end{array}&#10;\right \}&#10;\end{displaymath}&#10;Here&#10;\begin{displaymath}&#10;D = \frac{E t^3}{12 (1 - \nu^2)},&#10;\end{displaymath}&#10;is called the {\em flexural rigidity}. Further, we will denote&#10;\begin{displaymath}&#10;\left \{ \bm{\kappa} \right \} = \left \{ \begin{array}{c}&#10;w_{,xx} \\ w_{,yy} \\ 2 w_{,xy} &#10;\end{array}&#10;\right \}&#10;\end{displaymath}&#10;The stored elastic energy becomes&#10;\begin{displaymath}&#10;U = \int_A \frac{1}{2} \left \{ \bm{\kappa} \right \}^T &#10;\left [ \bm{C}_{plate} \right ] \left \{\bm{\kappa} \right \} ds.&#10;\end{displaymath}&#10;We will drop the brackets around the matrices from now on.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77118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This can be written as:&#10;\begin{displaymath}&#10;\bm{K}_L \bm{U} = \bm{f}_b + \bm{f}_s \nonumber&#10;\end{displaymath}&#10;where&#10;\begin{eqnarray}&#10;\bm{K}_L &amp;=&amp; \int_{V_e} \bm{B}^T \bm{C} \bm{B} dV&#10;\nonumber \\&#10;\bm{f}_b &amp;=&amp; \int_{V_e} \bm{N}^T \bm{b} dV \nonumber \\&#10;\bm{f}_s &amp;=&amp; \int_{S_e} \bm{N}^T \bm{t} dS \nonumber&#10;\end{eqnarray} &#10;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26"/>
  <p:tag name="PICTUREFILESIZE" val="2518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The FEM discretisation will, as usual, start with an interpolation scheme&#10;for the variable to be solved for, i.e. $w(x,y)$:&#10;\begin{displaymath}&#10;w(x,y) = \bm{N} \bm{U},&#10;\end{displaymath}&#10;and the `strain' $\bm{\kappa}$, as&#10;\begin{displaymath}&#10;\bm{\kappa} = \bm{B} \bm{U},&#10;\end{displaymath}&#10;so that the local stiffness matrix will turn out to be&#10;\begin{displaymath}&#10;\bm{K} = \int_A \bm{B}^T \bm{C}_{plate} \bm{B} ds.&#10;\end{displaymath}&#10;Note that the variation principle contains second erivatives of $w$. Hence,&#10;a complete cubic polynomial may be used to determine $\bm{N}$. Note that &#10;for a Kirchoff element, the approximation for $w$ has to be such that &#10;transverse shear strains are zero.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6"/>
  <p:tag name="PICTUREFILESIZE" val="54897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Suppose we consider an approximation of the form for a 4 noded &#10;rectangular element:&#10;\begin{displaymath}&#10;w(x,y) = N_1 U_1 + N_2 U_2 + N_3 U_3 + N_4 U_4.&#10;\end{displaymath}&#10;Recall that this approximation implies an approximation of the form&#10;\begin{displaymath}&#10;w(x,y) = a_1 + a_2 x + a_3 y + a_4 xy.&#10;\end{displaymath}&#10;Evidently, this approximation is not useful for plate bending as the &#10;virtual work contains second order derivatives.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5"/>
  <p:tag name="PICTUREFILESIZE" val="31794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An alternate suggestion was the Adini-Clough (1961) quadrilateral with 12 &#10;degrees of freedom, i.e. $w,, w_{,x}, w_{,y}$ as dofs per node. So,&#10;\begin{eqnarray}&#10;w(x,y) &amp;=&amp; a_1 + a_2 x + a_3 y + a_4 x^2 + a_5 xy + a_6 y^2 + &#10;a_7 x^3  \nonumber \\&#10;&amp;&amp;+ a_8&#10;x^2 y + a_9 x y^2 + a_{10} y^3 + a_{11} x^3 y + a_{12} x y^3, \nonumber&#10;\end{eqnarray}&#10;which is an incomplete but balanced polynomial of degree 4.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344"/>
  <p:tag name="PICTUREFILESIZE" val="24306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I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9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J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7"/>
  <p:tag name="PICTUREFILESIZE" val="59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x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6"/>
  <p:tag name="PICTUREFILESIZE" val="39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$y$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5"/>
  <p:tag name="PICTUREFILESIZE" val="5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newcommand{\bm}[1]{\mbox{\boldmath $#1$}}&#10;\newcommand{\vectornorm}[1]{\left|\left|#1\right|\right|}&#10;\noindent&#10;\begin{minipage}{3 in}&#10;Consider two Adini-Clough elements that have an edge common on &#10;$y=0$. On this edge&#10;\begin{eqnarray}&#10;w &amp;=&amp;   a_1 + a_2 x + a_4 x^2 + a_7 x^3    \nonumber \\&#10;w_{,x} &amp;=&amp;  a_2 + 2 a_4 x + 3 a_7 x^2        \nonumber \\&#10;w_{,y} &amp;=&amp;   a_3 + a_5 x + a_8 x^2 + a_{11} x^3                     \nonumber&#10;\end{eqnarray}&#10;It is not possible to determine the 8 constants in the above equations&#10;only from the six dofs pertaining to the edge $I-J$. This is an &#10;example of a {\em non conforming} element that does not give the &#10;same values of $w$ or its derivatives when computed from the element above&#10;$I-J$ and the one below. However, still the element is popular and used &#10;widely for plate bending problems.&#10;&#10;\end{minipage}&#10;\end{document}"/>
  <p:tag name="FILENAME" val="TP_tmp"/>
  <p:tag name="FORMAT" val="bmpmono"/>
  <p:tag name="RES" val="600"/>
  <p:tag name="BLEND" val="0"/>
  <p:tag name="TRANSPARENT" val="1"/>
  <p:tag name="TBUG" val="0"/>
  <p:tag name="ALLOWFS" val="0"/>
  <p:tag name="ORIGWIDTH" val="217"/>
  <p:tag name="PICTUREFILESIZE" val="34206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For a Q4 element&#10;\begin{eqnarray}&#10;u &amp;=&amp; a_1  + a_2 x + a_3 y + a_4 xy \nonumber \\&#10;v &amp;=&amp; a_5  + a_6 x + a_7 y + a_8 xy \nonumber&#10;\end{eqnarray}&#10;Elements are compatible.&#10;For completeness&#10;\begin{eqnarray}&#10;a_1 &amp;\neq 0 \nonumber \\&#10;a_5 &amp;\neq&amp; 0 \nonumber \\&#10;a_6 &amp;=&amp; - a_3 \neq 0 \nonumber&#10;\end{eqnarray}&#10;Constant strain states are represented.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43"/>
  <p:tag name="PICTUREFILESIZE" val="9189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Pi = \frac{1}{2} \bm{U}^T \bm{K} \bm{U} - &#10;\bm{U}^T \bm{R}&#10;\end{displaymath}&#10;leading to&#10;\begin{displaymath}&#10;\bm{K} \bm{U} = \bm{R}&#10;\end{displaymath}&#10;Thus $\Pi = - \frac{1}{2} \bm{U}^T \bm{R}$&#10;while ${\cal U} = \frac{1}{2} \bm{U}^T \bm{R}$ \\&#10;Also $\bm{K}$ is positive definite if &#10;there are no zero eigenvalues \\&#10;Since ${\cal U} &gt;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6"/>
  <p:tag name="PICTUREFILESIZE" val="769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}&#10;u(x,y) &amp;=&amp; a_1 + a_2 x + a_3 y + a_4 x^2 + a_5 x y&#10;+ a_6 y^2 \nonumber \\&#10;v(x,y) &amp;=&amp; a_7 + a_8 x + a_9 y + a_{10} x^2 + a_{11} x y&#10;+ a_{12} y^2 \nonumber &#10;\end{eqnarray}&#10;\begin{eqnarray}&#10;\epsilon_{xx} &amp;=&amp; a_2 + 2 a_4 x + a_5 y \nonumber \\&#10;\epsilon_{yy} &amp;=&amp; a_9 + a_{11} x + 2 a_{12} y&#10;\nonumber \\&#10;2 \epsilon_{xy} &amp;=&amp; (a_3 + a_8) + (a_5 + 2 a_{10})&#10;x + (2 a_6 + a_{11} ) y 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11"/>
  <p:tag name="PICTUREFILESIZE" val="9353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}&#10;&amp; 1 &amp; \nonumber \\&#10;x  &amp; &amp;  y \nonumber \\&#10;x^2 &amp;x y &amp; y^2 \nonumber \\&#10;x^3 \;\; x^2 y &amp;&amp; x y ^2 \;\; y^3 \nonumber 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9"/>
  <p:tag name="PICTUREFILESIZE" val="190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An element of size $h$ with a complete displacement  &#10;expansion of order $c$ can represent displacement variations of that order exactly. \\&#10;For arbitraray displacements error $\simeq O(h^{c+1}$)&#10;Stress error $\simeq O(h^{c+1-1}$)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6"/>
  <p:tag name="PICTUREFILESIZE" val="9579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bm{K} \bm{\phi} = \lambda \bm{\phi}&#10;\end{displaymath}&#10;The solution consisits of eigen-pairs&#10;\\&#10;$(\lambda_1, \bm{\phi}_1) \dots&#10;(\lambda_N, \bm{\phi}_N)$ \\&#10;Characteristic equation is&#10;\begin{displaymath}&#10;p(\lambda) = \mathrm{det} (\bm{K} - \lambda &#10;\bm{I})&#10;\end{displaymath}&#10;For distinct eigenvalues, $\bm{\phi}_i$ and&#10;$\bm{\phi}_j$ are orthogonal.&#10;\hrule&#10;\begin{eqnarray}&#10;\bm{K} \bm{\phi}_i &amp;=&amp; \lambda_i \bm{\phi}_i \nonumber \\&#10;\bm{K} \bm{\phi}_j &amp;=&amp; \lambda_j \bm{\phi}_j \nonumber &#10;\end{eqnarray}&#10;Thus,&#10;\begin{eqnarray}&#10;\bm{\phi}_j^T \bm{K} \bm{\phi}_i &amp;=&amp; \lambda_i&#10;\bm{\phi}_j^T \bm{\phi}_i \nonumber \\&#10;\bm{\phi}_i^T \bm{K} \bm{\phi}_j &amp;=&amp; \lambda_j&#10;\bm{\phi}_i^T \bm{\phi}_j \nonumber &#10;\end{eqnarray}&#10;As we have distinct eigenvalues $(\lambda_i - \lambda_j)&#10;\bm{\phi}_i^T \bm{\phi}_j = 0$ $\Rightarrow$&#10;$\bm{\phi}_i^T \bm{\phi}_j = 0$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8"/>
  <p:tag name="PICTUREFILESIZE" val="1783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bm{\phi}_i^T \bm{\phi}_j = \delta_{ij}&#10;\end{displaymath}&#10;Thus,&#10;\begin{displaymath}&#10;\bm{K} \bm{\Phi} = \bm{\Phi} \bm{\Lambda}&#10;\end{displaymath}&#10;where,&#10;\begin{displaymath}&#10;\bm{\Lambda} = \mathrm{diag} (\lambda_i)&#10;\end{displaymath}&#10;and&#10;\begin{displaymath}&#10;\bm{\Phi} = \left [ \bm{\phi}_1 \; \bm{\phi}_2 \; \dots&#10;\; \bm{\phi}_N \right ]&#10;\end{displaymath}&#10;Therefore,&#10;\begin{displaymath}&#10;\bm{\Phi}^T \bm{K} \bm{\Phi} = \bm{\Lambda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28"/>
  <p:tag name="PICTUREFILESIZE" val="586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trains in pure bending&#10;\begin{displaymath}&#10;\epsilon_x = - \frac{\theta_b y}{2 a}, \; \; &#10;\epsilon_y = \nu \frac{\theta_b y}{2 a} \; \;&#10;\gamma_{xy}=0&#10;\end{displaymath}&#10;When a Q4 element is bent, the element strains are&#10;\begin{displaymath}&#10;\epsilon_x = - \frac{\theta_{el} y}{2 a}, \; \; &#10;\epsilon_y = 0 \; \;&#10;\gamma_{xy}=\frac{\theta_{el} x}{2 a}&#10;\end{displaymath}&#10;Energy stored are&#10;\begin{displaymath}&#10;U_b = \frac{M_b \theta_b}{2} \; \; &#10;U_{el}= \frac{M_{el} \theta_{el}}{2}&#10;\end{displaymath}&#10;If $\theta_{el}=\theta_b$ then $M_{el} &gt; M_b$.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71"/>
  <p:tag name="PICTUREFILESIZE" val="1178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_{el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69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For $M_b=M_{el}$&#10;\begin{displaymath}&#10;\frac{\theta_{el}}{\theta_b} = \frac{1 - \nu^2}&#10;{1 + \frac{1 - \nu}{2} \left ( \frac{a}{b}&#10;\right )^2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23"/>
  <p:tag name="PICTUREFILESIZE" val="2423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Nodal field variable interpolated as:&#10;\begin{displaymath}&#10;\phi = N_1 \phi_1 + N_2 \phi_2 + \dots &#10;\end{displaymath}&#10;while coordinates are interpolated as&#10;\begin{displaymath}&#10;x = \hat{N}_1 x_1 + \hat{N}_2 x_2 + \dots &#10;\end{displaymath}&#10;If $N_i = \hat{N}_i$ $\Rightarrow$ isoparametric \\&#10;If $\mathrm{degree} (\hat{N}_i) &lt;  \mathrm{degree} ({N}_i)$ $\Rightarrow$&#10;subparametric \\&#10;If $\mathrm{degree} (\hat{N}_i) &gt;  \mathrm{degree} ({N}_i)$ $\Rightarrow$&#10;superparametric  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12247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eqnarray}&#10;\bm{x} = \left \{ \begin{array}{c} x \\ y \end{array} \right \}&#10;&amp;=&amp; \left \{ \begin{array}{c} \sum_i N_i x_i \\ &#10;\sum_i N_i y_i \end{array} \right \} &#10;\nonumber \\&#10;&amp;=&amp;&#10;\left ( \begin{array}{cccccccc}&#10;N_1 &amp;0 &amp;N_2 &amp;0 &amp;N_3 &amp;0 &amp;N_4 &amp;0 \\&#10;0 &amp;N_1 &amp;0 &amp;N_2 &amp;0 &amp;N_3 &amp;0 &amp;N_4&#10;\end{array} \right ) &#10;\left \{ \begin{array}{c}&#10;x_1 \\ y_1 \\ x_2 \\ y_2 \\ x_3 \\ y_3 \\ x_4&#10;\\ y_4&#10;\end{array} \right \} \nonumber \\&#10;&amp;=&amp; \bm{N} \bm{X}&#10;\nonumber&#10;\end{eqnarray}&#10;Under iso-parametric mapping&#10;\begin{displaymath}&#10;\bm{u} = \bm{N} \bm{U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96"/>
  <p:tag name="PICTUREFILESIZE" val="1096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eqnarray}&#10;\frac{\partial ()}{\partial r} &amp;=&amp;&#10;\frac{\partial ()}{\partial x}&#10;\frac{\partial x}{\partial r} +&#10;\frac{\partial ()}{\partial y}&#10;\frac{\partial y}{\partial r} \nonumber \\&#10;\frac{\partial ()}{\partial s} &amp;=&amp;&#10;\frac{\partial ()}{\partial x}&#10;\frac{\partial x}{\partial s} +&#10;\frac{\partial ()}{\partial y}&#10;\frac{\partial y}{\partial s} \nonumber&#10;\end{eqnarray}&#10;Thus&#10;\begin{displaymath}&#10;\left \{ \begin{array}{c}&#10;\frac{\partial}{\partial r} \\ \\&#10;\frac{\partial}{\partial s}&#10;\end{array} \right \} = \left ( &#10;\begin{array}{cc}&#10;\frac{\partial x}{\partial r} &#10;&amp; \frac{\partial y}{\partial r} \\ \\&#10;\frac{\partial x}{\partial s} &#10;&amp; \frac{\partial y}{\partial s}&#10;\end{array} \right )&#10;\left \{ \begin{array}{c}&#10;\frac{\partial}{\partial x} \\ \\&#10;\frac{\partial}{\partial y}&#10;\end{array} \right \} &#10;\end{displaymath}&#10;\vspace{2 in}&#10;\begin{displaymath}&#10;\bm{J} = \left ( \begin{array}{cc}&#10;\sum_i N_{i,r}x_i &amp;\sum_i N_{i,r} y_i \\ \\&#10;\sum_i N_{i,s}x_i &amp;\sum_i N_{i,s} y_i &#10;\end{array} \right )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9"/>
  <p:tag name="PICTUREFILESIZE" val="1264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minipage}{3 in}&#10;Let&#10;\begin{eqnarray}&#10;a_i &amp;=&amp; x_j y_m - x_m y_j \nonumber \\&#10;b_i &amp;=&amp; y_j - y_m \nonumber \\&#10;c_i &amp;=&amp; x_m - x_j \nonumber&#10;\end{eqnarray}&#10;We can evaluate&#10;\begin{displaymath}&#10;N_i = \frac{a_i + b_i x + c_i y} {2 \Delta}&#10;\end{displaymath}&#10;where, for a triangle having vertices $(x_i,y_i),(x_j,y_j), (x_m,y_m)$&#10;\begin{displaymath}&#10;2 \Delta = \mathrm{det} \left | \begin{array}{ccc}&#10;1 &amp;x_i &amp;y_i \\ 1  &amp;x_j   &amp;y_j \\ 1  &amp;x_m   &amp;y_m&#10;\end{array} \right |&#10;\end{displaymath}&#10;\end{minipag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9886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left \{ \begin{array}{c}&#10;\frac{\partial}{\partial x} \\ \\&#10;\frac{\partial}{\partial y}&#10;\end{array} \right \} = \bm{J}^{-1} &#10;\left \{ \begin{array}{c}&#10;\frac{\partial}{\partial r} \\ \\&#10;\frac{\partial}{\partial s}&#10;\end{array} \right \} &#10;\end{displaymath}&#10;\begin{displaymath}&#10;J = \mathrm{det} \bm{J} = J_{11} J_{22} - &#10;J_{21} J_{12}&#10;\end{displaymath}&#10;\begin{displaymath}&#10;\bm{\Gamma} = \bm{J}^{-1}&#10;\end{displaymath}&#10;Now,&#10;\begin{eqnarray}&#10;N_1 &amp;=&amp; \frac{1}{4} (1 - r) (1 - s) \nonumber \\ &#10;N_2 &amp;=&amp; \frac{1}{4} (1 + r) (1 - s) \nonumber \\&#10;N_3 &amp;=&amp; \frac{1}{4} (1 + r) (1 + s) \nonumber \\&#10;N_4 &amp;=&amp; \frac{1}{4} (1 - r) (1 + s) \nonumber &#10;\end{eqnarray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71"/>
  <p:tag name="PICTUREFILESIZE" val="902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\epsilon_{xx} = u_{,x} = \Gamma_{11} u_{,r}&#10;+ \Gamma_{12} u_{,s} =&#10;\Gamma_{11} (\sum_i N_{i,r} u_i) + &#10;\Gamma_{12} (\sum_i N_{i,s} u_i)&#10;\end{displaymath}&#10;Thus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83"/>
  <p:tag name="PICTUREFILESIZE" val="3308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\begin{displaymath}&#10;\bm{B} = \left ( \begin{array}{ccccc}&#10;\Gamma_{11} N_{1,r} + \Gamma_{12} N_{1,s} &amp;0&#10;&amp;\Gamma_{11} N_{2,r} + \Gamma_{12} N_{2,s} &amp;0&#10;&amp;\dots \\ \\&#10;0 &amp;\Gamma_{21} N_{1,r} + \Gamma_{22} N_{1,s} &amp;0&#10;&amp;\Gamma_{21} N_{2,r} + \Gamma_{22} N_{2,s}  &#10;&amp;\dots \\ \\&#10;\Gamma_{21} N_{1,r} + \Gamma_{22} N_{1,s}&#10;&amp;\Gamma_{11} N_{1,r} + \Gamma_{12} N_{1,s}&#10;&amp;\Gamma_{21} N_{2,r} + \Gamma_{22} N_{2,s}&#10;&amp;\Gamma_{11} N_{2,r} + \Gamma_{12} N_{2,s}&#10;&amp;\dots&#10;&#10;\end{array} \right )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01"/>
  <p:tag name="PICTUREFILESIZE" val="8018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newcommand{\bm}[1]{\mbox{\boldmath $#1$}}&#10;\begin{displaymath}&#10;\bm{K}_L = \int_{V_e} \bm{B}^T \bm{C} \bm{B} t dx &#10;dy = \int_{-1}^{1}\int_{-1}^{1} \bm{B}^T \bm{C} \bm{B} t J dr &#10;ds&#10;\end{displaymath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54"/>
  <p:tag name="PICTUREFILESIZE" val="273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bm}[1]{\mbox{\boldmath $#1$}}&#10;&#10;\begin{document}&#10;$\bm{t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0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bm}[1]{\mbox{\boldmath $#1$}}&#10;\begin{document}&#10;Nodal loads corresponding to surface tractions $\bm{t}$ on surface $3-4$&#10;\begin{displaymath}&#10;\bm{f}_t = \int_{S_e} \left ( \begin{array}{cc}&#10;0   &amp;0 \\&#10;0   &amp;0 \\&#10;0   &amp; 0 \\&#10;0   &amp;0 \\&#10;N_3  &amp;0 \\&#10;0     &amp;N_3 \\&#10;N_4   &amp;0 \\&#10;0    &amp;N_4&#10;\end{array} \right ) \left \{ \begin{array}{c}&#10;t_x  \\ t_y &#10;\end{array} \right \} dl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68"/>
  <p:tag name="PICTUREFILESIZE" val="8207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bm}[1]{\mbox{\boldmath $#1$}}&#10;\begin{document}&#10;Now on surface $3-4$, $s=1$ and $ds=0$. So,&#10;\begin{displaymath}&#10;dl = \sqrt{ (dx)^2 + (dy)^2} = dr \sqrt{ \left ( \frac{\partial x}{\partial r}&#10;\right )^2&#10;+ \left ( \frac{\partial y}{\partial r} \right )^2} &#10;\end{displaymath}&#10;or&#10;\begin{displaymath}&#10;dl = \sqrt{J_{11}^2 + J_{12}^2} dr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50"/>
  <p:tag name="PICTUREFILESIZE" val="6686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displaymath}&#10;I = \int_{x_1}^{x_2} f(x) dx&#10;\end{displaymath}&#10;Substitute $x= 0.5 (1- r)x_1 + 0.5(1+r)x_2$. Thus&#10;\begin{displaymath}&#10;I = \int_{-1}^{1} \phi(r) dr&#10;\end{displaymath}&#10;Simplest approx (one point) \\&#10;$I = \phi(0)*2$ \\&#10;Exact for a straight line \\&#10;In general &#10;\begin{displaymath}&#10;I = \int_{-1}^{1} \phi dr \simeq \sum_{i=1}^{N_{gauss}}&#10;W_i \phi(r_i)&#10;\end{displaymath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8"/>
  <p:tag name="PICTUREFILESIZE" val="11161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A polynomial passing through $n$ points $\phi(r_i)$&#10;\begin{displaymath}&#10;\psi(r) = l_1 \phi(r_1) + l_2 \phi(r_2) + \dots&#10;\end{displaymath}&#10;where $l_j(r_i) = \delta_{ij}$&#10;Since at $r_i$, $\phi(r_i)=\psi(r_i)$,&#10;\begin{displaymath}&#10;\phi(r) = \psi(r) + P(r) (\beta_0 + \beta_1 r&#10;+ \beta_2 r^2 + \dots)&#10;\end{displaymath}&#10;where&#10;\begin{displaymath}&#10;P(r) = (r - r_1) (r- r_2) \dots&#10;\end{displaymath}&#10;Therefore&#10;\begin{displaymath}&#10;\int_{-1}^{1} \phi(r) dr = \sum \phi_j&#10;\int_{-1}^{1} l_j dr + \sum \beta_j \int_{-1}^{1}&#10;r^j P(r) dr&#10;\end{displaymath}&#10;Now for $k=0,1,2,3, \dots (n-1)$&#10;\begin{displaymath}&#10;\int_{-1}^{1} P(r) r^k dr = 0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4"/>
  <p:tag name="PICTUREFILESIZE" val="164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Thus for $n=2$&#10;\begin{eqnarray}&#10;\int_{-1}^{1} (r - r_1)(r - r_2) dr &amp;=&amp; 0 \nonumber \\&#10;\int_{-1}^{1} (r - r_1)(r - r_2)r dr &amp;=&amp; 0 \nonumber&#10;\end{eqnarray}&#10;Solving we get $r_1 = - 1/\sqrt{3}$ and $r_2 = 1/\sqrt{3}$ &#10;Also,&#10;\begin{displaymath}&#10;W_j = \int_{-1}^{1} l_j dr \;\; \mbox{$j=1,2,\dots n$}&#10;\end{displaymath}&#10;For $n=2$,&#10;\begin{eqnarray}&#10;W_1 &amp;=&amp; \int_{-1}^{1} \frac{r - r_2}{r_1 - r_2} dr = 1&#10;\nonumber \\&#10;W_2 &amp;=&amp; \int_{-1}^{1} \frac{r - r_1}{r_2 - r_1} dr = 1&#10;\nonumber&#10;\end{eqnarray}&#10;&#10;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1099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/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"/>
  <p:tag name="PICTUREFILESIZE" val="214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{\bf Example:}&#10;\begin{displaymath}&#10;\phi = a_0 + a_1 r + a_2 r^2 + a_3 r^3&#10;\end{displaymath}&#10;Exact integral&#10;\begin{displaymath}&#10;I = \int_{-1}^{1} \phi dr = 2 a_0 + \frac{2}{3} a_2&#10;\end{displaymath}&#10;One point quadrature gives&#10;\begin{displaymath}&#10;I = 2 a_0&#10;\end{displaymath}&#10;Two point quadrature gives (with $p=1/\sqrt{3}$)&#10;\begin{displaymath}&#10;I = 1.0 (a_0 - a_1 p + a_2 p^2 - a_3 p^3) +&#10;1.0 (a_0 + a_1 p + a_2 p^2 + a_3 p^3) =&#10;\mathrm{exact \; value}&#10;\end{displaymath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95"/>
  <p:tag name="PICTUREFILESIZE" val="12928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newcommand{\bm}[1]{\mbox{\boldmath $#1$}}&#10;We have&#10;\begin{displaymath}&#10;\bm{K}_L = \int_{V_e} \bm{B}^T \bm{C} \bm{B} t dx &#10;dy = \int_{-1}^{1}\int_{-1}^{1} \bm{B}^T \bm{C} \bm{B} t J dr &#10;ds&#10;\end{displaymath}&#10;Now in 2-d rectangular domains&#10;\begin{displaymath}&#10;I = \int_{-1}^{1}\int_{-1}^{1} \phi(r,s) dr ds&#10;\simeq \sum_i \sum_j W_i W_j \phi(r_i,r_j)&#10;\end{displaymath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1"/>
  <p:tag name="PICTUREFILESIZE" val="8098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r=1/\sqrt{3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5"/>
  <p:tag name="PICTUREFILESIZE" val="420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r=-1/\sqrt{3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1"/>
  <p:tag name="PICTUREFILESIZE" val="43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=1/\sqrt{3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4"/>
  <p:tag name="PICTUREFILESIZE" val="434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=-1/\sqrt{3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44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solidFill>
          <a:srgbClr val="FFFF00"/>
        </a:solidFill>
        <a:ln>
          <a:solidFill>
            <a:schemeClr val="tx1"/>
          </a:solidFill>
        </a:ln>
      </a:spPr>
      <a:bodyPr wrap="square" rtlCol="0">
        <a:spAutoFit/>
      </a:bodyPr>
      <a:lstStyle>
        <a:defPPr algn="l">
          <a:defRPr sz="2400" b="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On-screen Show (4:3)</PresentationFormat>
  <Paragraphs>144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IIT Kanpur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Sumit Basu</dc:creator>
  <cp:lastModifiedBy>Dr. Sumit Basu</cp:lastModifiedBy>
  <cp:revision>1</cp:revision>
  <dcterms:created xsi:type="dcterms:W3CDTF">2018-03-31T05:50:35Z</dcterms:created>
  <dcterms:modified xsi:type="dcterms:W3CDTF">2018-03-31T05:51:18Z</dcterms:modified>
</cp:coreProperties>
</file>